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4"/>
  </p:sldMasterIdLst>
  <p:notesMasterIdLst>
    <p:notesMasterId r:id="rId53"/>
  </p:notesMasterIdLst>
  <p:sldIdLst>
    <p:sldId id="256" r:id="rId5"/>
    <p:sldId id="257" r:id="rId6"/>
    <p:sldId id="260" r:id="rId7"/>
    <p:sldId id="261" r:id="rId8"/>
    <p:sldId id="262" r:id="rId9"/>
    <p:sldId id="280" r:id="rId10"/>
    <p:sldId id="281" r:id="rId11"/>
    <p:sldId id="282" r:id="rId12"/>
    <p:sldId id="283" r:id="rId13"/>
    <p:sldId id="284" r:id="rId14"/>
    <p:sldId id="285" r:id="rId15"/>
    <p:sldId id="286" r:id="rId16"/>
    <p:sldId id="287" r:id="rId17"/>
    <p:sldId id="288" r:id="rId18"/>
    <p:sldId id="289" r:id="rId19"/>
    <p:sldId id="291" r:id="rId20"/>
    <p:sldId id="290"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274" r:id="rId52"/>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120" d="100"/>
          <a:sy n="120" d="100"/>
        </p:scale>
        <p:origin x="1784" y="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8:59:08.1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8:59:08.17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8:59:08.18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8:59:08.18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8:59:08.18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8:59:08.18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8:59:08.18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6T08:59:08.1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0.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2/6/2023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6570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2/6/2023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5401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2/6/2023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2278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2/6/2023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5991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F34E6425-0181-43F2-84FC-787E803FD2F8}" type="datetimeFigureOut">
              <a:rPr lang="en-US" smtClean="0"/>
              <a:t>2/6/2023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
              </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0228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2/6/2023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81A1FC05-F603-BC62-8EE0-957B3092A338}"/>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43B24AB0-B0A8-52C0-A6E5-F679B470F43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ACB2CDF-2C2E-F3A6-53FC-30468606E495}"/>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9022F0D1-9103-6BB4-8E71-4CB1D30FCDDA}"/>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BD32E4F-0DF4-B791-ACD5-37D9277D9923}"/>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E4885EC-F9E1-D16E-2BA3-7850F25679F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83D4C132-61F4-1A84-8D26-2C795AF7B003}"/>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1FFAC4E2-A63E-3B54-6283-878E12BA8EBA}"/>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411475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2/6/2023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96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2/6/2023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695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2/6/2023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5005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2/6/2023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065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2/6/2023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314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BE451C3-0FF4-47C4-B829-773ADF60F88C}" type="datetimeFigureOut">
              <a:rPr lang="en-US" smtClean="0"/>
              <a:t>2/6/2023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
              </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dirty="0"/>
          </a:p>
        </p:txBody>
      </p:sp>
      <p:pic>
        <p:nvPicPr>
          <p:cNvPr id="10" name="Picture 9">
            <a:extLst>
              <a:ext uri="{FF2B5EF4-FFF2-40B4-BE49-F238E27FC236}">
                <a16:creationId xmlns:a16="http://schemas.microsoft.com/office/drawing/2014/main" id="{071589FB-BE93-E9E5-5D77-D14808FAF185}"/>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11" name="Picture 10">
            <a:extLst>
              <a:ext uri="{FF2B5EF4-FFF2-40B4-BE49-F238E27FC236}">
                <a16:creationId xmlns:a16="http://schemas.microsoft.com/office/drawing/2014/main" id="{E74162F0-81B8-59F7-2083-3C3E08114B7F}"/>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12" name="Picture 11">
            <a:extLst>
              <a:ext uri="{FF2B5EF4-FFF2-40B4-BE49-F238E27FC236}">
                <a16:creationId xmlns:a16="http://schemas.microsoft.com/office/drawing/2014/main" id="{A197843A-2835-D7E4-8CB9-5181CD12ED58}"/>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371873442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540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0.png"/><Relationship Id="rId26" Type="http://schemas.openxmlformats.org/officeDocument/2006/relationships/customXml" Target="../ink/ink22.xml"/><Relationship Id="rId3" Type="http://schemas.openxmlformats.org/officeDocument/2006/relationships/image" Target="../media/image8.png"/><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0.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0.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0.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199" y="2345719"/>
            <a:ext cx="5980815" cy="1325563"/>
          </a:xfrm>
        </p:spPr>
        <p:txBody>
          <a:bodyPr anchor="ctr">
            <a:normAutofit fontScale="90000"/>
          </a:bodyPr>
          <a:lstStyle/>
          <a:p>
            <a:r>
              <a:rPr lang="en-US" dirty="0">
                <a:solidFill>
                  <a:srgbClr val="0E659B"/>
                </a:solidFill>
              </a:rPr>
              <a:t>IBM Data Science Capstone Project </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1"/>
          </p:nvPr>
        </p:nvSpPr>
        <p:spPr>
          <a:xfrm>
            <a:off x="6172200" y="3560007"/>
            <a:ext cx="5181600" cy="2616956"/>
          </a:xfrm>
        </p:spPr>
        <p:txBody>
          <a:bodyPr>
            <a:normAutofit/>
          </a:bodyPr>
          <a:lstStyle/>
          <a:p>
            <a:pPr marL="0" indent="0">
              <a:buNone/>
            </a:pPr>
            <a:r>
              <a:rPr lang="en-US" dirty="0"/>
              <a:t>Christopher Atkinson</a:t>
            </a:r>
          </a:p>
          <a:p>
            <a:pPr marL="0" indent="0">
              <a:buNone/>
            </a:pPr>
            <a:r>
              <a:rPr lang="en-US" dirty="0"/>
              <a:t>06/02/2023</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3DD7-5EA2-7C1D-4DA3-A7461D0C98F6}"/>
              </a:ext>
            </a:extLst>
          </p:cNvPr>
          <p:cNvSpPr>
            <a:spLocks noGrp="1"/>
          </p:cNvSpPr>
          <p:nvPr>
            <p:ph type="title"/>
          </p:nvPr>
        </p:nvSpPr>
        <p:spPr/>
        <p:txBody>
          <a:bodyPr/>
          <a:lstStyle/>
          <a:p>
            <a:r>
              <a:rPr lang="en-CA" dirty="0"/>
              <a:t>EDA with data visualization</a:t>
            </a:r>
          </a:p>
        </p:txBody>
      </p:sp>
      <p:sp>
        <p:nvSpPr>
          <p:cNvPr id="3" name="Content Placeholder 2">
            <a:extLst>
              <a:ext uri="{FF2B5EF4-FFF2-40B4-BE49-F238E27FC236}">
                <a16:creationId xmlns:a16="http://schemas.microsoft.com/office/drawing/2014/main" id="{3ACC06B8-9C42-5FD4-83C2-4DE4D2AA13C1}"/>
              </a:ext>
            </a:extLst>
          </p:cNvPr>
          <p:cNvSpPr>
            <a:spLocks noGrp="1"/>
          </p:cNvSpPr>
          <p:nvPr>
            <p:ph idx="1"/>
          </p:nvPr>
        </p:nvSpPr>
        <p:spPr/>
        <p:txBody>
          <a:bodyPr/>
          <a:lstStyle/>
          <a:p>
            <a:r>
              <a:rPr lang="en-CA" dirty="0"/>
              <a:t>Plotting charts for:</a:t>
            </a:r>
          </a:p>
          <a:p>
            <a:pPr lvl="1"/>
            <a:r>
              <a:rPr lang="en-CA" dirty="0"/>
              <a:t>Flight number vs payload mass, flight number vs launch site, payload mass vs launch site, orbit vs success rate, flight number vs orbit, payload vs orbit, and the success rate yearly trend</a:t>
            </a:r>
          </a:p>
          <a:p>
            <a:r>
              <a:rPr lang="en-CA" dirty="0"/>
              <a:t> we get a picture of how these variables come into play and have an affect on the success or failure of a launch</a:t>
            </a:r>
          </a:p>
          <a:p>
            <a:r>
              <a:rPr lang="en-CA" dirty="0"/>
              <a:t>https://github.com/chrisatkinson16/IBM-Applied-Data-Science-Capstone/blob/main/jupyter-labs-eda-dataviz-final.ipynb</a:t>
            </a:r>
          </a:p>
          <a:p>
            <a:endParaRPr lang="en-CA" dirty="0"/>
          </a:p>
          <a:p>
            <a:endParaRPr lang="en-CA" dirty="0"/>
          </a:p>
          <a:p>
            <a:endParaRPr lang="en-CA" dirty="0"/>
          </a:p>
        </p:txBody>
      </p:sp>
    </p:spTree>
    <p:extLst>
      <p:ext uri="{BB962C8B-B14F-4D97-AF65-F5344CB8AC3E}">
        <p14:creationId xmlns:p14="http://schemas.microsoft.com/office/powerpoint/2010/main" val="938266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BBB5-5F28-3072-9994-FFEC2E2755FB}"/>
              </a:ext>
            </a:extLst>
          </p:cNvPr>
          <p:cNvSpPr>
            <a:spLocks noGrp="1"/>
          </p:cNvSpPr>
          <p:nvPr>
            <p:ph type="title"/>
          </p:nvPr>
        </p:nvSpPr>
        <p:spPr/>
        <p:txBody>
          <a:bodyPr/>
          <a:lstStyle/>
          <a:p>
            <a:r>
              <a:rPr lang="en-CA" dirty="0"/>
              <a:t>EDA with SQL</a:t>
            </a:r>
          </a:p>
        </p:txBody>
      </p:sp>
      <p:sp>
        <p:nvSpPr>
          <p:cNvPr id="3" name="Content Placeholder 2">
            <a:extLst>
              <a:ext uri="{FF2B5EF4-FFF2-40B4-BE49-F238E27FC236}">
                <a16:creationId xmlns:a16="http://schemas.microsoft.com/office/drawing/2014/main" id="{FA93DDF0-268E-C77C-1754-D754D9972538}"/>
              </a:ext>
            </a:extLst>
          </p:cNvPr>
          <p:cNvSpPr>
            <a:spLocks noGrp="1"/>
          </p:cNvSpPr>
          <p:nvPr>
            <p:ph idx="1"/>
          </p:nvPr>
        </p:nvSpPr>
        <p:spPr/>
        <p:txBody>
          <a:bodyPr>
            <a:normAutofit/>
          </a:bodyPr>
          <a:lstStyle/>
          <a:p>
            <a:r>
              <a:rPr lang="en-CA" dirty="0"/>
              <a:t>Using SQL we can look at certain subsets of the data to see if we can spot any patterns in the data that might lead to success or failure. Queries such as:</a:t>
            </a:r>
          </a:p>
          <a:p>
            <a:pPr lvl="1"/>
            <a:r>
              <a:rPr lang="en-CA" dirty="0"/>
              <a:t>Displaying the names of unique launch sites</a:t>
            </a:r>
          </a:p>
          <a:p>
            <a:pPr lvl="1"/>
            <a:r>
              <a:rPr lang="en-CA" dirty="0"/>
              <a:t>Displaying the total payload mass carried by NASA (CRS) boosters</a:t>
            </a:r>
          </a:p>
          <a:p>
            <a:pPr lvl="1"/>
            <a:r>
              <a:rPr lang="en-CA" dirty="0"/>
              <a:t>Listing the total number of successful and failed missions</a:t>
            </a:r>
          </a:p>
          <a:p>
            <a:pPr lvl="1"/>
            <a:r>
              <a:rPr lang="en-CA" dirty="0"/>
              <a:t>Etc.</a:t>
            </a:r>
          </a:p>
          <a:p>
            <a:r>
              <a:rPr lang="en-CA" dirty="0"/>
              <a:t> the full list of commands used and their outputs can be seen here https://github.com/chrisatkinson16/IBM-Applied-Data-Science-Capstone/blob/main/jupyter-labs-eda-sql-coursera-final.ipynb</a:t>
            </a:r>
          </a:p>
        </p:txBody>
      </p:sp>
    </p:spTree>
    <p:extLst>
      <p:ext uri="{BB962C8B-B14F-4D97-AF65-F5344CB8AC3E}">
        <p14:creationId xmlns:p14="http://schemas.microsoft.com/office/powerpoint/2010/main" val="144508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754EC-2D0F-64DF-7027-07F3622AD9EF}"/>
              </a:ext>
            </a:extLst>
          </p:cNvPr>
          <p:cNvSpPr>
            <a:spLocks noGrp="1"/>
          </p:cNvSpPr>
          <p:nvPr>
            <p:ph type="title"/>
          </p:nvPr>
        </p:nvSpPr>
        <p:spPr/>
        <p:txBody>
          <a:bodyPr/>
          <a:lstStyle/>
          <a:p>
            <a:r>
              <a:rPr lang="en-CA" dirty="0"/>
              <a:t>Interactive maps with folium</a:t>
            </a:r>
          </a:p>
        </p:txBody>
      </p:sp>
      <p:sp>
        <p:nvSpPr>
          <p:cNvPr id="3" name="Content Placeholder 2">
            <a:extLst>
              <a:ext uri="{FF2B5EF4-FFF2-40B4-BE49-F238E27FC236}">
                <a16:creationId xmlns:a16="http://schemas.microsoft.com/office/drawing/2014/main" id="{59FC4CB7-3977-67F8-36A0-3CD259EB8A32}"/>
              </a:ext>
            </a:extLst>
          </p:cNvPr>
          <p:cNvSpPr>
            <a:spLocks noGrp="1"/>
          </p:cNvSpPr>
          <p:nvPr>
            <p:ph idx="1"/>
          </p:nvPr>
        </p:nvSpPr>
        <p:spPr/>
        <p:txBody>
          <a:bodyPr/>
          <a:lstStyle/>
          <a:p>
            <a:r>
              <a:rPr lang="en-CA" dirty="0"/>
              <a:t>Using folium it is possible to create interactive maps that show data such as:</a:t>
            </a:r>
          </a:p>
          <a:p>
            <a:pPr lvl="1"/>
            <a:r>
              <a:rPr lang="en-CA" dirty="0"/>
              <a:t>Markers where every launch happened</a:t>
            </a:r>
          </a:p>
          <a:p>
            <a:pPr lvl="1"/>
            <a:r>
              <a:rPr lang="en-CA" dirty="0"/>
              <a:t>Highlights to tell if the launch succeeded or not</a:t>
            </a:r>
          </a:p>
          <a:p>
            <a:pPr lvl="1"/>
            <a:r>
              <a:rPr lang="en-CA" dirty="0"/>
              <a:t>Lines to indicate the distance between two coordinates </a:t>
            </a:r>
          </a:p>
          <a:p>
            <a:r>
              <a:rPr lang="en-CA" dirty="0"/>
              <a:t> https://github.com/chrisatkinson16/IBM-Applied-Data-Science-Capstone/blob/main/lab_jupyter_launch_site_location_final.ipynb</a:t>
            </a:r>
          </a:p>
        </p:txBody>
      </p:sp>
    </p:spTree>
    <p:extLst>
      <p:ext uri="{BB962C8B-B14F-4D97-AF65-F5344CB8AC3E}">
        <p14:creationId xmlns:p14="http://schemas.microsoft.com/office/powerpoint/2010/main" val="108614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D2DE-EB0F-F805-B10D-35F71ACDA909}"/>
              </a:ext>
            </a:extLst>
          </p:cNvPr>
          <p:cNvSpPr>
            <a:spLocks noGrp="1"/>
          </p:cNvSpPr>
          <p:nvPr>
            <p:ph type="title"/>
          </p:nvPr>
        </p:nvSpPr>
        <p:spPr/>
        <p:txBody>
          <a:bodyPr/>
          <a:lstStyle/>
          <a:p>
            <a:r>
              <a:rPr lang="en-CA" dirty="0"/>
              <a:t>Dashboards with </a:t>
            </a:r>
            <a:r>
              <a:rPr lang="en-CA" dirty="0" err="1"/>
              <a:t>Plotly</a:t>
            </a:r>
            <a:r>
              <a:rPr lang="en-CA" dirty="0"/>
              <a:t> dash</a:t>
            </a:r>
          </a:p>
        </p:txBody>
      </p:sp>
      <p:sp>
        <p:nvSpPr>
          <p:cNvPr id="3" name="Content Placeholder 2">
            <a:extLst>
              <a:ext uri="{FF2B5EF4-FFF2-40B4-BE49-F238E27FC236}">
                <a16:creationId xmlns:a16="http://schemas.microsoft.com/office/drawing/2014/main" id="{F0B6E977-9C42-AA86-08D0-2280724F3670}"/>
              </a:ext>
            </a:extLst>
          </p:cNvPr>
          <p:cNvSpPr>
            <a:spLocks noGrp="1"/>
          </p:cNvSpPr>
          <p:nvPr>
            <p:ph idx="1"/>
          </p:nvPr>
        </p:nvSpPr>
        <p:spPr/>
        <p:txBody>
          <a:bodyPr/>
          <a:lstStyle/>
          <a:p>
            <a:r>
              <a:rPr lang="en-CA" dirty="0"/>
              <a:t>The dashboard has dropdowns, pie charts, range sliders, and scatter plots.</a:t>
            </a:r>
          </a:p>
          <a:p>
            <a:pPr lvl="1"/>
            <a:r>
              <a:rPr lang="en-CA" dirty="0"/>
              <a:t>The dropdown allows the user to choose a launch site or all of them</a:t>
            </a:r>
          </a:p>
          <a:p>
            <a:pPr lvl="1"/>
            <a:r>
              <a:rPr lang="en-CA" dirty="0"/>
              <a:t>The pie charts show the total success and failure rate for the launch site chosen</a:t>
            </a:r>
          </a:p>
          <a:p>
            <a:pPr lvl="1"/>
            <a:r>
              <a:rPr lang="en-CA" dirty="0"/>
              <a:t>The range slider allows for a payload mass to be selected</a:t>
            </a:r>
          </a:p>
          <a:p>
            <a:pPr lvl="1"/>
            <a:r>
              <a:rPr lang="en-CA" dirty="0"/>
              <a:t>The scatter plot shows the relationship between success and payload mass</a:t>
            </a:r>
          </a:p>
          <a:p>
            <a:r>
              <a:rPr lang="en-CA" dirty="0"/>
              <a:t> https://github.com/chrisatkinson16/IBM-Applied-Data-Science-Capstone/blob/main/dash_interactivity.py</a:t>
            </a:r>
          </a:p>
        </p:txBody>
      </p:sp>
    </p:spTree>
    <p:extLst>
      <p:ext uri="{BB962C8B-B14F-4D97-AF65-F5344CB8AC3E}">
        <p14:creationId xmlns:p14="http://schemas.microsoft.com/office/powerpoint/2010/main" val="633121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84D5-12B9-CF08-E45D-26957FDF5E64}"/>
              </a:ext>
            </a:extLst>
          </p:cNvPr>
          <p:cNvSpPr>
            <a:spLocks noGrp="1"/>
          </p:cNvSpPr>
          <p:nvPr>
            <p:ph type="title"/>
          </p:nvPr>
        </p:nvSpPr>
        <p:spPr/>
        <p:txBody>
          <a:bodyPr/>
          <a:lstStyle/>
          <a:p>
            <a:r>
              <a:rPr lang="en-CA" dirty="0"/>
              <a:t>Predictive analysis (ML)</a:t>
            </a:r>
          </a:p>
        </p:txBody>
      </p:sp>
      <p:sp>
        <p:nvSpPr>
          <p:cNvPr id="3" name="Content Placeholder 2">
            <a:extLst>
              <a:ext uri="{FF2B5EF4-FFF2-40B4-BE49-F238E27FC236}">
                <a16:creationId xmlns:a16="http://schemas.microsoft.com/office/drawing/2014/main" id="{17DD7D12-D6E9-D039-BF46-07F33CCBC528}"/>
              </a:ext>
            </a:extLst>
          </p:cNvPr>
          <p:cNvSpPr>
            <a:spLocks noGrp="1"/>
          </p:cNvSpPr>
          <p:nvPr>
            <p:ph idx="1"/>
          </p:nvPr>
        </p:nvSpPr>
        <p:spPr/>
        <p:txBody>
          <a:bodyPr>
            <a:normAutofit/>
          </a:bodyPr>
          <a:lstStyle/>
          <a:p>
            <a:r>
              <a:rPr lang="en-CA" dirty="0"/>
              <a:t> Prepare the data (load, normalize, split into train and test sets)</a:t>
            </a:r>
          </a:p>
          <a:p>
            <a:r>
              <a:rPr lang="en-CA" dirty="0"/>
              <a:t>Prepare the model (select ML algorithm, set parameters, train models)</a:t>
            </a:r>
          </a:p>
          <a:p>
            <a:r>
              <a:rPr lang="en-CA" dirty="0"/>
              <a:t> Evaluate the model (get the best hyperparameters, compute accuracy, plot confusion matrix)</a:t>
            </a:r>
          </a:p>
          <a:p>
            <a:r>
              <a:rPr lang="en-CA" dirty="0"/>
              <a:t>Comparison (compare the accuracy of models, chose the one with the best accuracy)</a:t>
            </a:r>
          </a:p>
          <a:p>
            <a:r>
              <a:rPr lang="en-CA" dirty="0"/>
              <a:t>https://github.com/chrisatkinson16/IBM-Applied-Data-Science-Capstone/blob/main/SpaceX_Machine%20Learning%20Prediction_Part_5_final.ipynb</a:t>
            </a:r>
          </a:p>
        </p:txBody>
      </p:sp>
    </p:spTree>
    <p:extLst>
      <p:ext uri="{BB962C8B-B14F-4D97-AF65-F5344CB8AC3E}">
        <p14:creationId xmlns:p14="http://schemas.microsoft.com/office/powerpoint/2010/main" val="421765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Results</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920076" y="2655882"/>
            <a:ext cx="3054361" cy="3054361"/>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p:txBody>
          <a:bodyPr/>
          <a:lstStyle/>
          <a:p>
            <a:r>
              <a:rPr lang="en-US" dirty="0"/>
              <a:t>EDA results</a:t>
            </a:r>
          </a:p>
          <a:p>
            <a:r>
              <a:rPr lang="en-US" dirty="0"/>
              <a:t>Interactive analysis results</a:t>
            </a:r>
          </a:p>
          <a:p>
            <a:r>
              <a:rPr lang="en-US" dirty="0"/>
              <a:t>Predictive analysis results</a:t>
            </a:r>
          </a:p>
        </p:txBody>
      </p:sp>
    </p:spTree>
    <p:extLst>
      <p:ext uri="{BB962C8B-B14F-4D97-AF65-F5344CB8AC3E}">
        <p14:creationId xmlns:p14="http://schemas.microsoft.com/office/powerpoint/2010/main" val="457891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E879-2B21-6435-9CE4-5A5E20223BAF}"/>
              </a:ext>
            </a:extLst>
          </p:cNvPr>
          <p:cNvSpPr>
            <a:spLocks noGrp="1"/>
          </p:cNvSpPr>
          <p:nvPr>
            <p:ph type="title"/>
          </p:nvPr>
        </p:nvSpPr>
        <p:spPr/>
        <p:txBody>
          <a:bodyPr/>
          <a:lstStyle/>
          <a:p>
            <a:r>
              <a:rPr lang="en-CA" dirty="0"/>
              <a:t>EDA with visualization</a:t>
            </a:r>
          </a:p>
        </p:txBody>
      </p:sp>
      <p:sp>
        <p:nvSpPr>
          <p:cNvPr id="3" name="Text Placeholder 2">
            <a:extLst>
              <a:ext uri="{FF2B5EF4-FFF2-40B4-BE49-F238E27FC236}">
                <a16:creationId xmlns:a16="http://schemas.microsoft.com/office/drawing/2014/main" id="{08CD1C2D-BCE4-15FA-DED5-814DA1644C7A}"/>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2608899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EC0A-FAE0-9578-FCD2-2ED343586F22}"/>
              </a:ext>
            </a:extLst>
          </p:cNvPr>
          <p:cNvSpPr>
            <a:spLocks noGrp="1"/>
          </p:cNvSpPr>
          <p:nvPr>
            <p:ph type="title"/>
          </p:nvPr>
        </p:nvSpPr>
        <p:spPr/>
        <p:txBody>
          <a:bodyPr/>
          <a:lstStyle/>
          <a:p>
            <a:r>
              <a:rPr lang="en-CA" dirty="0"/>
              <a:t>Flight Number vs Launch site </a:t>
            </a:r>
          </a:p>
        </p:txBody>
      </p:sp>
      <p:pic>
        <p:nvPicPr>
          <p:cNvPr id="5" name="Content Placeholder 4">
            <a:extLst>
              <a:ext uri="{FF2B5EF4-FFF2-40B4-BE49-F238E27FC236}">
                <a16:creationId xmlns:a16="http://schemas.microsoft.com/office/drawing/2014/main" id="{037FE02D-7A1B-D8C5-D9BC-1ABFF1CBC535}"/>
              </a:ext>
            </a:extLst>
          </p:cNvPr>
          <p:cNvPicPr>
            <a:picLocks noGrp="1" noChangeAspect="1"/>
          </p:cNvPicPr>
          <p:nvPr>
            <p:ph idx="1"/>
          </p:nvPr>
        </p:nvPicPr>
        <p:blipFill>
          <a:blip r:embed="rId2"/>
          <a:stretch>
            <a:fillRect/>
          </a:stretch>
        </p:blipFill>
        <p:spPr>
          <a:xfrm>
            <a:off x="1069975" y="3120371"/>
            <a:ext cx="10058400" cy="2052357"/>
          </a:xfrm>
        </p:spPr>
      </p:pic>
    </p:spTree>
    <p:extLst>
      <p:ext uri="{BB962C8B-B14F-4D97-AF65-F5344CB8AC3E}">
        <p14:creationId xmlns:p14="http://schemas.microsoft.com/office/powerpoint/2010/main" val="3664569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B75B-B4C4-ECAB-5D38-818250C9ADEF}"/>
              </a:ext>
            </a:extLst>
          </p:cNvPr>
          <p:cNvSpPr>
            <a:spLocks noGrp="1"/>
          </p:cNvSpPr>
          <p:nvPr>
            <p:ph type="title"/>
          </p:nvPr>
        </p:nvSpPr>
        <p:spPr/>
        <p:txBody>
          <a:bodyPr/>
          <a:lstStyle/>
          <a:p>
            <a:r>
              <a:rPr lang="en-CA" dirty="0"/>
              <a:t>Payload Mass vs Launch Site</a:t>
            </a:r>
          </a:p>
        </p:txBody>
      </p:sp>
      <p:pic>
        <p:nvPicPr>
          <p:cNvPr id="5" name="Content Placeholder 4">
            <a:extLst>
              <a:ext uri="{FF2B5EF4-FFF2-40B4-BE49-F238E27FC236}">
                <a16:creationId xmlns:a16="http://schemas.microsoft.com/office/drawing/2014/main" id="{77851BA8-50B1-631E-BC0D-9FC4E1F4DA50}"/>
              </a:ext>
            </a:extLst>
          </p:cNvPr>
          <p:cNvPicPr>
            <a:picLocks noGrp="1" noChangeAspect="1"/>
          </p:cNvPicPr>
          <p:nvPr>
            <p:ph idx="1"/>
          </p:nvPr>
        </p:nvPicPr>
        <p:blipFill>
          <a:blip r:embed="rId2"/>
          <a:stretch>
            <a:fillRect/>
          </a:stretch>
        </p:blipFill>
        <p:spPr>
          <a:xfrm>
            <a:off x="1069975" y="3083162"/>
            <a:ext cx="10058400" cy="2126776"/>
          </a:xfrm>
        </p:spPr>
      </p:pic>
    </p:spTree>
    <p:extLst>
      <p:ext uri="{BB962C8B-B14F-4D97-AF65-F5344CB8AC3E}">
        <p14:creationId xmlns:p14="http://schemas.microsoft.com/office/powerpoint/2010/main" val="297233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7C8C8-2BED-4F0E-F4C7-8DF1BB32E0E6}"/>
              </a:ext>
            </a:extLst>
          </p:cNvPr>
          <p:cNvSpPr>
            <a:spLocks noGrp="1"/>
          </p:cNvSpPr>
          <p:nvPr>
            <p:ph type="title"/>
          </p:nvPr>
        </p:nvSpPr>
        <p:spPr/>
        <p:txBody>
          <a:bodyPr/>
          <a:lstStyle/>
          <a:p>
            <a:r>
              <a:rPr lang="en-CA" dirty="0"/>
              <a:t>Success rate vs orbit type</a:t>
            </a:r>
          </a:p>
        </p:txBody>
      </p:sp>
      <p:pic>
        <p:nvPicPr>
          <p:cNvPr id="5" name="Content Placeholder 4">
            <a:extLst>
              <a:ext uri="{FF2B5EF4-FFF2-40B4-BE49-F238E27FC236}">
                <a16:creationId xmlns:a16="http://schemas.microsoft.com/office/drawing/2014/main" id="{9A8804F5-A438-74FC-05A4-B41EF96D7B1B}"/>
              </a:ext>
            </a:extLst>
          </p:cNvPr>
          <p:cNvPicPr>
            <a:picLocks noGrp="1" noChangeAspect="1"/>
          </p:cNvPicPr>
          <p:nvPr>
            <p:ph idx="1"/>
          </p:nvPr>
        </p:nvPicPr>
        <p:blipFill>
          <a:blip r:embed="rId2"/>
          <a:stretch>
            <a:fillRect/>
          </a:stretch>
        </p:blipFill>
        <p:spPr>
          <a:xfrm>
            <a:off x="3943250" y="2120900"/>
            <a:ext cx="4311849" cy="4051300"/>
          </a:xfrm>
        </p:spPr>
      </p:pic>
    </p:spTree>
    <p:extLst>
      <p:ext uri="{BB962C8B-B14F-4D97-AF65-F5344CB8AC3E}">
        <p14:creationId xmlns:p14="http://schemas.microsoft.com/office/powerpoint/2010/main" val="235131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5647164" y="2025672"/>
            <a:ext cx="4754880" cy="3977640"/>
          </a:xfrm>
        </p:spPr>
        <p:txBody>
          <a:bodyPr>
            <a:normAutofit lnSpcReduction="10000"/>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E02A-0BFC-DD1F-5F91-2FD6BB84910E}"/>
              </a:ext>
            </a:extLst>
          </p:cNvPr>
          <p:cNvSpPr>
            <a:spLocks noGrp="1"/>
          </p:cNvSpPr>
          <p:nvPr>
            <p:ph type="title"/>
          </p:nvPr>
        </p:nvSpPr>
        <p:spPr/>
        <p:txBody>
          <a:bodyPr/>
          <a:lstStyle/>
          <a:p>
            <a:r>
              <a:rPr lang="en-CA" dirty="0"/>
              <a:t>Flight Number vs Orbit</a:t>
            </a:r>
          </a:p>
        </p:txBody>
      </p:sp>
      <p:pic>
        <p:nvPicPr>
          <p:cNvPr id="5" name="Content Placeholder 4">
            <a:extLst>
              <a:ext uri="{FF2B5EF4-FFF2-40B4-BE49-F238E27FC236}">
                <a16:creationId xmlns:a16="http://schemas.microsoft.com/office/drawing/2014/main" id="{E2256079-2D43-6F45-9456-B4B927021077}"/>
              </a:ext>
            </a:extLst>
          </p:cNvPr>
          <p:cNvPicPr>
            <a:picLocks noGrp="1" noChangeAspect="1"/>
          </p:cNvPicPr>
          <p:nvPr>
            <p:ph idx="1"/>
          </p:nvPr>
        </p:nvPicPr>
        <p:blipFill>
          <a:blip r:embed="rId2"/>
          <a:stretch>
            <a:fillRect/>
          </a:stretch>
        </p:blipFill>
        <p:spPr>
          <a:xfrm>
            <a:off x="1069975" y="3104832"/>
            <a:ext cx="10058400" cy="2083435"/>
          </a:xfrm>
        </p:spPr>
      </p:pic>
    </p:spTree>
    <p:extLst>
      <p:ext uri="{BB962C8B-B14F-4D97-AF65-F5344CB8AC3E}">
        <p14:creationId xmlns:p14="http://schemas.microsoft.com/office/powerpoint/2010/main" val="240075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12CF-4506-9DEB-F965-5A405FD440B2}"/>
              </a:ext>
            </a:extLst>
          </p:cNvPr>
          <p:cNvSpPr>
            <a:spLocks noGrp="1"/>
          </p:cNvSpPr>
          <p:nvPr>
            <p:ph type="title"/>
          </p:nvPr>
        </p:nvSpPr>
        <p:spPr/>
        <p:txBody>
          <a:bodyPr/>
          <a:lstStyle/>
          <a:p>
            <a:r>
              <a:rPr lang="en-CA" dirty="0"/>
              <a:t>Payload Mass vs Orbit </a:t>
            </a:r>
          </a:p>
        </p:txBody>
      </p:sp>
      <p:pic>
        <p:nvPicPr>
          <p:cNvPr id="5" name="Content Placeholder 4">
            <a:extLst>
              <a:ext uri="{FF2B5EF4-FFF2-40B4-BE49-F238E27FC236}">
                <a16:creationId xmlns:a16="http://schemas.microsoft.com/office/drawing/2014/main" id="{FC7922F3-BDED-A4F9-310B-78EDC78A3C48}"/>
              </a:ext>
            </a:extLst>
          </p:cNvPr>
          <p:cNvPicPr>
            <a:picLocks noGrp="1" noChangeAspect="1"/>
          </p:cNvPicPr>
          <p:nvPr>
            <p:ph idx="1"/>
          </p:nvPr>
        </p:nvPicPr>
        <p:blipFill>
          <a:blip r:embed="rId2"/>
          <a:stretch>
            <a:fillRect/>
          </a:stretch>
        </p:blipFill>
        <p:spPr>
          <a:xfrm>
            <a:off x="1069975" y="3157045"/>
            <a:ext cx="10058400" cy="1979010"/>
          </a:xfrm>
        </p:spPr>
      </p:pic>
    </p:spTree>
    <p:extLst>
      <p:ext uri="{BB962C8B-B14F-4D97-AF65-F5344CB8AC3E}">
        <p14:creationId xmlns:p14="http://schemas.microsoft.com/office/powerpoint/2010/main" val="2376287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9D4A-B12F-5775-AE93-E73D687341BD}"/>
              </a:ext>
            </a:extLst>
          </p:cNvPr>
          <p:cNvSpPr>
            <a:spLocks noGrp="1"/>
          </p:cNvSpPr>
          <p:nvPr>
            <p:ph type="title"/>
          </p:nvPr>
        </p:nvSpPr>
        <p:spPr/>
        <p:txBody>
          <a:bodyPr/>
          <a:lstStyle/>
          <a:p>
            <a:r>
              <a:rPr lang="en-CA" dirty="0"/>
              <a:t>Launch success yearly trend </a:t>
            </a:r>
          </a:p>
        </p:txBody>
      </p:sp>
      <p:pic>
        <p:nvPicPr>
          <p:cNvPr id="5" name="Content Placeholder 4">
            <a:extLst>
              <a:ext uri="{FF2B5EF4-FFF2-40B4-BE49-F238E27FC236}">
                <a16:creationId xmlns:a16="http://schemas.microsoft.com/office/drawing/2014/main" id="{580EE2F3-898A-2AA3-1D11-C88316443D01}"/>
              </a:ext>
            </a:extLst>
          </p:cNvPr>
          <p:cNvPicPr>
            <a:picLocks noGrp="1" noChangeAspect="1"/>
          </p:cNvPicPr>
          <p:nvPr>
            <p:ph idx="1"/>
          </p:nvPr>
        </p:nvPicPr>
        <p:blipFill>
          <a:blip r:embed="rId2"/>
          <a:stretch>
            <a:fillRect/>
          </a:stretch>
        </p:blipFill>
        <p:spPr>
          <a:xfrm>
            <a:off x="3365874" y="2120900"/>
            <a:ext cx="5466601" cy="4051300"/>
          </a:xfrm>
        </p:spPr>
      </p:pic>
    </p:spTree>
    <p:extLst>
      <p:ext uri="{BB962C8B-B14F-4D97-AF65-F5344CB8AC3E}">
        <p14:creationId xmlns:p14="http://schemas.microsoft.com/office/powerpoint/2010/main" val="2491331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D600F-30A3-B6DD-CC22-7165D16CBAA0}"/>
              </a:ext>
            </a:extLst>
          </p:cNvPr>
          <p:cNvSpPr>
            <a:spLocks noGrp="1"/>
          </p:cNvSpPr>
          <p:nvPr>
            <p:ph type="title"/>
          </p:nvPr>
        </p:nvSpPr>
        <p:spPr/>
        <p:txBody>
          <a:bodyPr/>
          <a:lstStyle/>
          <a:p>
            <a:r>
              <a:rPr lang="en-CA" dirty="0"/>
              <a:t>EDA with SQL</a:t>
            </a:r>
          </a:p>
        </p:txBody>
      </p:sp>
      <p:sp>
        <p:nvSpPr>
          <p:cNvPr id="3" name="Text Placeholder 2">
            <a:extLst>
              <a:ext uri="{FF2B5EF4-FFF2-40B4-BE49-F238E27FC236}">
                <a16:creationId xmlns:a16="http://schemas.microsoft.com/office/drawing/2014/main" id="{78391030-C09D-9D3C-6B64-8D9C4542DE1F}"/>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13295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8347-8019-8FF7-48FE-A60875D9A096}"/>
              </a:ext>
            </a:extLst>
          </p:cNvPr>
          <p:cNvSpPr>
            <a:spLocks noGrp="1"/>
          </p:cNvSpPr>
          <p:nvPr>
            <p:ph type="title"/>
          </p:nvPr>
        </p:nvSpPr>
        <p:spPr/>
        <p:txBody>
          <a:bodyPr/>
          <a:lstStyle/>
          <a:p>
            <a:r>
              <a:rPr lang="en-CA" dirty="0"/>
              <a:t>Launch site names </a:t>
            </a:r>
          </a:p>
        </p:txBody>
      </p:sp>
      <p:pic>
        <p:nvPicPr>
          <p:cNvPr id="5" name="Content Placeholder 4">
            <a:extLst>
              <a:ext uri="{FF2B5EF4-FFF2-40B4-BE49-F238E27FC236}">
                <a16:creationId xmlns:a16="http://schemas.microsoft.com/office/drawing/2014/main" id="{84627EE0-3190-ACD7-982B-1D81D84344FD}"/>
              </a:ext>
            </a:extLst>
          </p:cNvPr>
          <p:cNvPicPr>
            <a:picLocks noGrp="1" noChangeAspect="1"/>
          </p:cNvPicPr>
          <p:nvPr>
            <p:ph idx="1"/>
          </p:nvPr>
        </p:nvPicPr>
        <p:blipFill>
          <a:blip r:embed="rId2"/>
          <a:stretch>
            <a:fillRect/>
          </a:stretch>
        </p:blipFill>
        <p:spPr>
          <a:xfrm>
            <a:off x="1069975" y="2677258"/>
            <a:ext cx="10058400" cy="2938584"/>
          </a:xfrm>
        </p:spPr>
      </p:pic>
    </p:spTree>
    <p:extLst>
      <p:ext uri="{BB962C8B-B14F-4D97-AF65-F5344CB8AC3E}">
        <p14:creationId xmlns:p14="http://schemas.microsoft.com/office/powerpoint/2010/main" val="3887429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E04D-0A96-62F7-80E2-7FA17D2CBAD0}"/>
              </a:ext>
            </a:extLst>
          </p:cNvPr>
          <p:cNvSpPr>
            <a:spLocks noGrp="1"/>
          </p:cNvSpPr>
          <p:nvPr>
            <p:ph type="title"/>
          </p:nvPr>
        </p:nvSpPr>
        <p:spPr/>
        <p:txBody>
          <a:bodyPr>
            <a:normAutofit/>
          </a:bodyPr>
          <a:lstStyle/>
          <a:p>
            <a:r>
              <a:rPr lang="en-CA" sz="3200" dirty="0"/>
              <a:t>Launch site names that begin with ‘CCA’</a:t>
            </a:r>
          </a:p>
        </p:txBody>
      </p:sp>
      <p:pic>
        <p:nvPicPr>
          <p:cNvPr id="5" name="Content Placeholder 4">
            <a:extLst>
              <a:ext uri="{FF2B5EF4-FFF2-40B4-BE49-F238E27FC236}">
                <a16:creationId xmlns:a16="http://schemas.microsoft.com/office/drawing/2014/main" id="{383516ED-707C-FD3D-B1DE-D707F6FCBC56}"/>
              </a:ext>
            </a:extLst>
          </p:cNvPr>
          <p:cNvPicPr>
            <a:picLocks noGrp="1" noChangeAspect="1"/>
          </p:cNvPicPr>
          <p:nvPr>
            <p:ph idx="1"/>
          </p:nvPr>
        </p:nvPicPr>
        <p:blipFill>
          <a:blip r:embed="rId2"/>
          <a:stretch>
            <a:fillRect/>
          </a:stretch>
        </p:blipFill>
        <p:spPr>
          <a:xfrm>
            <a:off x="1069975" y="2500459"/>
            <a:ext cx="10058400" cy="3292182"/>
          </a:xfrm>
        </p:spPr>
      </p:pic>
    </p:spTree>
    <p:extLst>
      <p:ext uri="{BB962C8B-B14F-4D97-AF65-F5344CB8AC3E}">
        <p14:creationId xmlns:p14="http://schemas.microsoft.com/office/powerpoint/2010/main" val="2272030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1BB5A-D0D5-2F53-64C7-75DF0D061E71}"/>
              </a:ext>
            </a:extLst>
          </p:cNvPr>
          <p:cNvSpPr>
            <a:spLocks noGrp="1"/>
          </p:cNvSpPr>
          <p:nvPr>
            <p:ph type="title"/>
          </p:nvPr>
        </p:nvSpPr>
        <p:spPr/>
        <p:txBody>
          <a:bodyPr>
            <a:normAutofit/>
          </a:bodyPr>
          <a:lstStyle/>
          <a:p>
            <a:r>
              <a:rPr lang="en-CA" sz="2800" dirty="0"/>
              <a:t>Payload mass carried by NASA (CRS) boosters </a:t>
            </a:r>
          </a:p>
        </p:txBody>
      </p:sp>
      <p:pic>
        <p:nvPicPr>
          <p:cNvPr id="5" name="Content Placeholder 4">
            <a:extLst>
              <a:ext uri="{FF2B5EF4-FFF2-40B4-BE49-F238E27FC236}">
                <a16:creationId xmlns:a16="http://schemas.microsoft.com/office/drawing/2014/main" id="{F4137645-C53C-D543-1504-EB1262302CD0}"/>
              </a:ext>
            </a:extLst>
          </p:cNvPr>
          <p:cNvPicPr>
            <a:picLocks noGrp="1" noChangeAspect="1"/>
          </p:cNvPicPr>
          <p:nvPr>
            <p:ph idx="1"/>
          </p:nvPr>
        </p:nvPicPr>
        <p:blipFill>
          <a:blip r:embed="rId2"/>
          <a:stretch>
            <a:fillRect/>
          </a:stretch>
        </p:blipFill>
        <p:spPr>
          <a:xfrm>
            <a:off x="1069975" y="3211885"/>
            <a:ext cx="10058400" cy="1869329"/>
          </a:xfrm>
        </p:spPr>
      </p:pic>
    </p:spTree>
    <p:extLst>
      <p:ext uri="{BB962C8B-B14F-4D97-AF65-F5344CB8AC3E}">
        <p14:creationId xmlns:p14="http://schemas.microsoft.com/office/powerpoint/2010/main" val="3431938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C9709-E2D5-CD97-40B8-8E950B330898}"/>
              </a:ext>
            </a:extLst>
          </p:cNvPr>
          <p:cNvSpPr>
            <a:spLocks noGrp="1"/>
          </p:cNvSpPr>
          <p:nvPr>
            <p:ph type="title"/>
          </p:nvPr>
        </p:nvSpPr>
        <p:spPr/>
        <p:txBody>
          <a:bodyPr>
            <a:normAutofit/>
          </a:bodyPr>
          <a:lstStyle/>
          <a:p>
            <a:r>
              <a:rPr lang="en-CA" sz="2300" dirty="0"/>
              <a:t>Average payload mass carried by booster version ‘F9 v1.1’</a:t>
            </a:r>
          </a:p>
        </p:txBody>
      </p:sp>
      <p:pic>
        <p:nvPicPr>
          <p:cNvPr id="5" name="Content Placeholder 4">
            <a:extLst>
              <a:ext uri="{FF2B5EF4-FFF2-40B4-BE49-F238E27FC236}">
                <a16:creationId xmlns:a16="http://schemas.microsoft.com/office/drawing/2014/main" id="{FEC5B625-B445-38E9-A14D-6F945107C83F}"/>
              </a:ext>
            </a:extLst>
          </p:cNvPr>
          <p:cNvPicPr>
            <a:picLocks noGrp="1" noChangeAspect="1"/>
          </p:cNvPicPr>
          <p:nvPr>
            <p:ph idx="1"/>
          </p:nvPr>
        </p:nvPicPr>
        <p:blipFill>
          <a:blip r:embed="rId2"/>
          <a:stretch>
            <a:fillRect/>
          </a:stretch>
        </p:blipFill>
        <p:spPr>
          <a:xfrm>
            <a:off x="1069975" y="3225549"/>
            <a:ext cx="10058400" cy="1842001"/>
          </a:xfrm>
        </p:spPr>
      </p:pic>
    </p:spTree>
    <p:extLst>
      <p:ext uri="{BB962C8B-B14F-4D97-AF65-F5344CB8AC3E}">
        <p14:creationId xmlns:p14="http://schemas.microsoft.com/office/powerpoint/2010/main" val="3095973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C069-D4AC-39D5-EEC1-D9BF0B482503}"/>
              </a:ext>
            </a:extLst>
          </p:cNvPr>
          <p:cNvSpPr>
            <a:spLocks noGrp="1"/>
          </p:cNvSpPr>
          <p:nvPr>
            <p:ph type="title"/>
          </p:nvPr>
        </p:nvSpPr>
        <p:spPr/>
        <p:txBody>
          <a:bodyPr>
            <a:normAutofit/>
          </a:bodyPr>
          <a:lstStyle/>
          <a:p>
            <a:r>
              <a:rPr lang="en-CA" sz="2400" dirty="0"/>
              <a:t>Date of the first successful landing using a ground pad</a:t>
            </a:r>
          </a:p>
        </p:txBody>
      </p:sp>
      <p:pic>
        <p:nvPicPr>
          <p:cNvPr id="5" name="Content Placeholder 4">
            <a:extLst>
              <a:ext uri="{FF2B5EF4-FFF2-40B4-BE49-F238E27FC236}">
                <a16:creationId xmlns:a16="http://schemas.microsoft.com/office/drawing/2014/main" id="{653D1CA7-802C-D533-3A7D-41898F6C46B6}"/>
              </a:ext>
            </a:extLst>
          </p:cNvPr>
          <p:cNvPicPr>
            <a:picLocks noGrp="1" noChangeAspect="1"/>
          </p:cNvPicPr>
          <p:nvPr>
            <p:ph idx="1"/>
          </p:nvPr>
        </p:nvPicPr>
        <p:blipFill>
          <a:blip r:embed="rId2"/>
          <a:stretch>
            <a:fillRect/>
          </a:stretch>
        </p:blipFill>
        <p:spPr>
          <a:xfrm>
            <a:off x="1069975" y="3239581"/>
            <a:ext cx="10058400" cy="1813937"/>
          </a:xfrm>
        </p:spPr>
      </p:pic>
    </p:spTree>
    <p:extLst>
      <p:ext uri="{BB962C8B-B14F-4D97-AF65-F5344CB8AC3E}">
        <p14:creationId xmlns:p14="http://schemas.microsoft.com/office/powerpoint/2010/main" val="782795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0A88-9676-3628-37E9-44F75E72BBCF}"/>
              </a:ext>
            </a:extLst>
          </p:cNvPr>
          <p:cNvSpPr>
            <a:spLocks noGrp="1"/>
          </p:cNvSpPr>
          <p:nvPr>
            <p:ph type="title"/>
          </p:nvPr>
        </p:nvSpPr>
        <p:spPr/>
        <p:txBody>
          <a:bodyPr>
            <a:normAutofit/>
          </a:bodyPr>
          <a:lstStyle/>
          <a:p>
            <a:r>
              <a:rPr lang="en-CA" sz="2400" dirty="0"/>
              <a:t>Names of the boosters who have success in drone ship and have payload mass between 4000 and 6000 kg</a:t>
            </a:r>
          </a:p>
        </p:txBody>
      </p:sp>
      <p:pic>
        <p:nvPicPr>
          <p:cNvPr id="5" name="Content Placeholder 4">
            <a:extLst>
              <a:ext uri="{FF2B5EF4-FFF2-40B4-BE49-F238E27FC236}">
                <a16:creationId xmlns:a16="http://schemas.microsoft.com/office/drawing/2014/main" id="{401D34D8-98F6-2277-395A-CBA8448955F7}"/>
              </a:ext>
            </a:extLst>
          </p:cNvPr>
          <p:cNvPicPr>
            <a:picLocks noGrp="1" noChangeAspect="1"/>
          </p:cNvPicPr>
          <p:nvPr>
            <p:ph idx="1"/>
          </p:nvPr>
        </p:nvPicPr>
        <p:blipFill>
          <a:blip r:embed="rId2"/>
          <a:stretch>
            <a:fillRect/>
          </a:stretch>
        </p:blipFill>
        <p:spPr>
          <a:xfrm>
            <a:off x="1069975" y="2939266"/>
            <a:ext cx="10058400" cy="2414567"/>
          </a:xfrm>
        </p:spPr>
      </p:pic>
    </p:spTree>
    <p:extLst>
      <p:ext uri="{BB962C8B-B14F-4D97-AF65-F5344CB8AC3E}">
        <p14:creationId xmlns:p14="http://schemas.microsoft.com/office/powerpoint/2010/main" val="3776930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285075" y="1825624"/>
            <a:ext cx="7068725" cy="4465447"/>
          </a:xfrm>
        </p:spPr>
        <p:txBody>
          <a:bodyPr>
            <a:normAutofit/>
          </a:bodyPr>
          <a:lstStyle/>
          <a:p>
            <a:r>
              <a:rPr lang="en-US" sz="2200" dirty="0"/>
              <a:t>Summary of methodologies</a:t>
            </a:r>
          </a:p>
          <a:p>
            <a:pPr lvl="1"/>
            <a:r>
              <a:rPr lang="en-US" sz="1800" dirty="0"/>
              <a:t>Data collection</a:t>
            </a:r>
          </a:p>
          <a:p>
            <a:pPr lvl="1"/>
            <a:r>
              <a:rPr lang="en-US" sz="1800" dirty="0"/>
              <a:t>Data wrangling</a:t>
            </a:r>
          </a:p>
          <a:p>
            <a:pPr lvl="1"/>
            <a:r>
              <a:rPr lang="en-US" sz="1800" dirty="0"/>
              <a:t>EDA with data visualization </a:t>
            </a:r>
          </a:p>
          <a:p>
            <a:pPr lvl="1"/>
            <a:r>
              <a:rPr lang="en-US" sz="1800" dirty="0"/>
              <a:t>EDA with SQL</a:t>
            </a:r>
          </a:p>
          <a:p>
            <a:pPr lvl="1"/>
            <a:r>
              <a:rPr lang="en-US" sz="1800" dirty="0"/>
              <a:t>Interactive mapping with folium</a:t>
            </a:r>
          </a:p>
          <a:p>
            <a:pPr lvl="1"/>
            <a:r>
              <a:rPr lang="en-US" sz="1800" dirty="0"/>
              <a:t>Creating dashboards with </a:t>
            </a:r>
            <a:r>
              <a:rPr lang="en-US" sz="1800" dirty="0" err="1"/>
              <a:t>Plotly</a:t>
            </a:r>
            <a:r>
              <a:rPr lang="en-US" sz="1800" dirty="0"/>
              <a:t> Dash</a:t>
            </a:r>
          </a:p>
          <a:p>
            <a:pPr lvl="1"/>
            <a:r>
              <a:rPr lang="en-US" sz="1800" dirty="0"/>
              <a:t>Predictive analysis with machine learning</a:t>
            </a:r>
          </a:p>
          <a:p>
            <a:r>
              <a:rPr lang="en-US" sz="2200" dirty="0"/>
              <a:t>Summary of results</a:t>
            </a:r>
          </a:p>
          <a:p>
            <a:pPr lvl="1"/>
            <a:r>
              <a:rPr lang="en-US" sz="1800" dirty="0"/>
              <a:t>EDA results</a:t>
            </a:r>
          </a:p>
          <a:p>
            <a:pPr lvl="1"/>
            <a:r>
              <a:rPr lang="en-US" sz="1800" dirty="0"/>
              <a:t>Interactive maps and Dashboard</a:t>
            </a:r>
          </a:p>
          <a:p>
            <a:pPr lvl="1"/>
            <a:r>
              <a:rPr lang="en-US" sz="1800" dirty="0"/>
              <a:t>Machine learning results</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3D29-A3A9-7A91-B631-F15222983489}"/>
              </a:ext>
            </a:extLst>
          </p:cNvPr>
          <p:cNvSpPr>
            <a:spLocks noGrp="1"/>
          </p:cNvSpPr>
          <p:nvPr>
            <p:ph type="title"/>
          </p:nvPr>
        </p:nvSpPr>
        <p:spPr/>
        <p:txBody>
          <a:bodyPr>
            <a:normAutofit/>
          </a:bodyPr>
          <a:lstStyle/>
          <a:p>
            <a:r>
              <a:rPr lang="en-CA" sz="2800" dirty="0"/>
              <a:t>Total number of successful and failed missions </a:t>
            </a:r>
          </a:p>
        </p:txBody>
      </p:sp>
      <p:pic>
        <p:nvPicPr>
          <p:cNvPr id="5" name="Content Placeholder 4">
            <a:extLst>
              <a:ext uri="{FF2B5EF4-FFF2-40B4-BE49-F238E27FC236}">
                <a16:creationId xmlns:a16="http://schemas.microsoft.com/office/drawing/2014/main" id="{1BC36D10-28DF-F30F-6DA1-27D84CAD1F27}"/>
              </a:ext>
            </a:extLst>
          </p:cNvPr>
          <p:cNvPicPr>
            <a:picLocks noGrp="1" noChangeAspect="1"/>
          </p:cNvPicPr>
          <p:nvPr>
            <p:ph idx="1"/>
          </p:nvPr>
        </p:nvPicPr>
        <p:blipFill>
          <a:blip r:embed="rId2"/>
          <a:stretch>
            <a:fillRect/>
          </a:stretch>
        </p:blipFill>
        <p:spPr>
          <a:xfrm>
            <a:off x="1069975" y="2956640"/>
            <a:ext cx="10058400" cy="2379820"/>
          </a:xfrm>
        </p:spPr>
      </p:pic>
    </p:spTree>
    <p:extLst>
      <p:ext uri="{BB962C8B-B14F-4D97-AF65-F5344CB8AC3E}">
        <p14:creationId xmlns:p14="http://schemas.microsoft.com/office/powerpoint/2010/main" val="987977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0A6D0-405F-48F7-EA38-4DE62246AE46}"/>
              </a:ext>
            </a:extLst>
          </p:cNvPr>
          <p:cNvSpPr>
            <a:spLocks noGrp="1"/>
          </p:cNvSpPr>
          <p:nvPr>
            <p:ph type="title"/>
          </p:nvPr>
        </p:nvSpPr>
        <p:spPr/>
        <p:txBody>
          <a:bodyPr>
            <a:normAutofit/>
          </a:bodyPr>
          <a:lstStyle/>
          <a:p>
            <a:r>
              <a:rPr lang="en-CA" sz="2400" dirty="0"/>
              <a:t>Names of boosters which have carried the maximum payload</a:t>
            </a:r>
          </a:p>
        </p:txBody>
      </p:sp>
      <p:pic>
        <p:nvPicPr>
          <p:cNvPr id="5" name="Content Placeholder 4">
            <a:extLst>
              <a:ext uri="{FF2B5EF4-FFF2-40B4-BE49-F238E27FC236}">
                <a16:creationId xmlns:a16="http://schemas.microsoft.com/office/drawing/2014/main" id="{12623AE0-7374-F2AE-C2F7-3784EA6D4539}"/>
              </a:ext>
            </a:extLst>
          </p:cNvPr>
          <p:cNvPicPr>
            <a:picLocks noGrp="1" noChangeAspect="1"/>
          </p:cNvPicPr>
          <p:nvPr>
            <p:ph idx="1"/>
          </p:nvPr>
        </p:nvPicPr>
        <p:blipFill>
          <a:blip r:embed="rId2"/>
          <a:stretch>
            <a:fillRect/>
          </a:stretch>
        </p:blipFill>
        <p:spPr>
          <a:xfrm>
            <a:off x="1999788" y="2120900"/>
            <a:ext cx="8198773" cy="4051300"/>
          </a:xfrm>
        </p:spPr>
      </p:pic>
    </p:spTree>
    <p:extLst>
      <p:ext uri="{BB962C8B-B14F-4D97-AF65-F5344CB8AC3E}">
        <p14:creationId xmlns:p14="http://schemas.microsoft.com/office/powerpoint/2010/main" val="3733472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7971-9A60-EF36-13EB-8D9F4CCE96B9}"/>
              </a:ext>
            </a:extLst>
          </p:cNvPr>
          <p:cNvSpPr>
            <a:spLocks noGrp="1"/>
          </p:cNvSpPr>
          <p:nvPr>
            <p:ph type="title"/>
          </p:nvPr>
        </p:nvSpPr>
        <p:spPr/>
        <p:txBody>
          <a:bodyPr>
            <a:normAutofit fontScale="90000"/>
          </a:bodyPr>
          <a:lstStyle/>
          <a:p>
            <a:pPr algn="l"/>
            <a:r>
              <a:rPr lang="en-CA" dirty="0"/>
              <a:t>Failed landings between </a:t>
            </a:r>
            <a:r>
              <a:rPr lang="en-US" b="1" i="0" dirty="0">
                <a:effectLst/>
                <a:latin typeface="-apple-system"/>
              </a:rPr>
              <a:t>2010-06-04 and 2017-03-20, in descending order</a:t>
            </a:r>
            <a:br>
              <a:rPr lang="en-US" b="1" i="0" dirty="0">
                <a:effectLst/>
                <a:latin typeface="-apple-system"/>
              </a:rPr>
            </a:br>
            <a:endParaRPr lang="en-CA" dirty="0"/>
          </a:p>
        </p:txBody>
      </p:sp>
      <p:pic>
        <p:nvPicPr>
          <p:cNvPr id="5" name="Content Placeholder 4">
            <a:extLst>
              <a:ext uri="{FF2B5EF4-FFF2-40B4-BE49-F238E27FC236}">
                <a16:creationId xmlns:a16="http://schemas.microsoft.com/office/drawing/2014/main" id="{7A002B77-47AE-8401-0CC5-2F5A07E1E097}"/>
              </a:ext>
            </a:extLst>
          </p:cNvPr>
          <p:cNvPicPr>
            <a:picLocks noGrp="1" noChangeAspect="1"/>
          </p:cNvPicPr>
          <p:nvPr>
            <p:ph idx="1"/>
          </p:nvPr>
        </p:nvPicPr>
        <p:blipFill>
          <a:blip r:embed="rId2"/>
          <a:stretch>
            <a:fillRect/>
          </a:stretch>
        </p:blipFill>
        <p:spPr>
          <a:xfrm>
            <a:off x="1069975" y="3694883"/>
            <a:ext cx="10058400" cy="903333"/>
          </a:xfrm>
        </p:spPr>
      </p:pic>
    </p:spTree>
    <p:extLst>
      <p:ext uri="{BB962C8B-B14F-4D97-AF65-F5344CB8AC3E}">
        <p14:creationId xmlns:p14="http://schemas.microsoft.com/office/powerpoint/2010/main" val="1543860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26632-9D54-4C2F-FACB-077852D255DE}"/>
              </a:ext>
            </a:extLst>
          </p:cNvPr>
          <p:cNvSpPr>
            <a:spLocks noGrp="1"/>
          </p:cNvSpPr>
          <p:nvPr>
            <p:ph type="title"/>
          </p:nvPr>
        </p:nvSpPr>
        <p:spPr/>
        <p:txBody>
          <a:bodyPr>
            <a:normAutofit/>
          </a:bodyPr>
          <a:lstStyle/>
          <a:p>
            <a:r>
              <a:rPr lang="en-CA" sz="4800" dirty="0"/>
              <a:t>Interactive maps with folium</a:t>
            </a:r>
          </a:p>
        </p:txBody>
      </p:sp>
      <p:sp>
        <p:nvSpPr>
          <p:cNvPr id="3" name="Text Placeholder 2">
            <a:extLst>
              <a:ext uri="{FF2B5EF4-FFF2-40B4-BE49-F238E27FC236}">
                <a16:creationId xmlns:a16="http://schemas.microsoft.com/office/drawing/2014/main" id="{4A0ECB87-D764-F8A1-0A51-DAC643F856B8}"/>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314136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0DFD-68C1-27D2-1B32-0EB83EA64D9B}"/>
              </a:ext>
            </a:extLst>
          </p:cNvPr>
          <p:cNvSpPr>
            <a:spLocks noGrp="1"/>
          </p:cNvSpPr>
          <p:nvPr>
            <p:ph type="title"/>
          </p:nvPr>
        </p:nvSpPr>
        <p:spPr/>
        <p:txBody>
          <a:bodyPr/>
          <a:lstStyle/>
          <a:p>
            <a:r>
              <a:rPr lang="en-CA" dirty="0"/>
              <a:t>Map of all launch sites </a:t>
            </a:r>
          </a:p>
        </p:txBody>
      </p:sp>
      <p:pic>
        <p:nvPicPr>
          <p:cNvPr id="5" name="Content Placeholder 4">
            <a:extLst>
              <a:ext uri="{FF2B5EF4-FFF2-40B4-BE49-F238E27FC236}">
                <a16:creationId xmlns:a16="http://schemas.microsoft.com/office/drawing/2014/main" id="{68B00E88-B904-83F2-A0A9-9DC0166208AC}"/>
              </a:ext>
            </a:extLst>
          </p:cNvPr>
          <p:cNvPicPr>
            <a:picLocks noGrp="1" noChangeAspect="1"/>
          </p:cNvPicPr>
          <p:nvPr>
            <p:ph idx="1"/>
          </p:nvPr>
        </p:nvPicPr>
        <p:blipFill>
          <a:blip r:embed="rId2"/>
          <a:stretch>
            <a:fillRect/>
          </a:stretch>
        </p:blipFill>
        <p:spPr>
          <a:xfrm>
            <a:off x="1808728" y="2120900"/>
            <a:ext cx="8580894" cy="4051300"/>
          </a:xfrm>
        </p:spPr>
      </p:pic>
    </p:spTree>
    <p:extLst>
      <p:ext uri="{BB962C8B-B14F-4D97-AF65-F5344CB8AC3E}">
        <p14:creationId xmlns:p14="http://schemas.microsoft.com/office/powerpoint/2010/main" val="3715878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C7F5-22CB-1D5C-343C-5DA758097A78}"/>
              </a:ext>
            </a:extLst>
          </p:cNvPr>
          <p:cNvSpPr>
            <a:spLocks noGrp="1"/>
          </p:cNvSpPr>
          <p:nvPr>
            <p:ph type="title"/>
          </p:nvPr>
        </p:nvSpPr>
        <p:spPr/>
        <p:txBody>
          <a:bodyPr>
            <a:normAutofit/>
          </a:bodyPr>
          <a:lstStyle/>
          <a:p>
            <a:r>
              <a:rPr lang="en-CA" sz="2600" dirty="0"/>
              <a:t>Map with all failed and succeeded launches marked </a:t>
            </a:r>
          </a:p>
        </p:txBody>
      </p:sp>
      <p:pic>
        <p:nvPicPr>
          <p:cNvPr id="5" name="Content Placeholder 4">
            <a:extLst>
              <a:ext uri="{FF2B5EF4-FFF2-40B4-BE49-F238E27FC236}">
                <a16:creationId xmlns:a16="http://schemas.microsoft.com/office/drawing/2014/main" id="{ADBCDC60-08FF-0F86-935D-8A1BB5A9F167}"/>
              </a:ext>
            </a:extLst>
          </p:cNvPr>
          <p:cNvPicPr>
            <a:picLocks noGrp="1" noChangeAspect="1"/>
          </p:cNvPicPr>
          <p:nvPr>
            <p:ph idx="1"/>
          </p:nvPr>
        </p:nvPicPr>
        <p:blipFill>
          <a:blip r:embed="rId2"/>
          <a:stretch>
            <a:fillRect/>
          </a:stretch>
        </p:blipFill>
        <p:spPr>
          <a:xfrm>
            <a:off x="975871" y="1690689"/>
            <a:ext cx="5980050" cy="2541070"/>
          </a:xfrm>
        </p:spPr>
      </p:pic>
      <p:pic>
        <p:nvPicPr>
          <p:cNvPr id="7" name="Picture 6">
            <a:extLst>
              <a:ext uri="{FF2B5EF4-FFF2-40B4-BE49-F238E27FC236}">
                <a16:creationId xmlns:a16="http://schemas.microsoft.com/office/drawing/2014/main" id="{0C2CDA47-DC3D-78D2-9484-B0A6F67835DE}"/>
              </a:ext>
            </a:extLst>
          </p:cNvPr>
          <p:cNvPicPr>
            <a:picLocks noChangeAspect="1"/>
          </p:cNvPicPr>
          <p:nvPr/>
        </p:nvPicPr>
        <p:blipFill>
          <a:blip r:embed="rId3"/>
          <a:stretch>
            <a:fillRect/>
          </a:stretch>
        </p:blipFill>
        <p:spPr>
          <a:xfrm>
            <a:off x="7488757" y="1690689"/>
            <a:ext cx="3131335" cy="2785730"/>
          </a:xfrm>
          <a:prstGeom prst="rect">
            <a:avLst/>
          </a:prstGeom>
        </p:spPr>
      </p:pic>
    </p:spTree>
    <p:extLst>
      <p:ext uri="{BB962C8B-B14F-4D97-AF65-F5344CB8AC3E}">
        <p14:creationId xmlns:p14="http://schemas.microsoft.com/office/powerpoint/2010/main" val="440894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6948-C65B-FF26-085B-4C9C161BFE53}"/>
              </a:ext>
            </a:extLst>
          </p:cNvPr>
          <p:cNvSpPr>
            <a:spLocks noGrp="1"/>
          </p:cNvSpPr>
          <p:nvPr>
            <p:ph type="title"/>
          </p:nvPr>
        </p:nvSpPr>
        <p:spPr/>
        <p:txBody>
          <a:bodyPr/>
          <a:lstStyle/>
          <a:p>
            <a:r>
              <a:rPr lang="en-CA" dirty="0"/>
              <a:t>Map with the distance between launch site and proximities</a:t>
            </a:r>
          </a:p>
        </p:txBody>
      </p:sp>
      <p:sp>
        <p:nvSpPr>
          <p:cNvPr id="7" name="Content Placeholder 6">
            <a:extLst>
              <a:ext uri="{FF2B5EF4-FFF2-40B4-BE49-F238E27FC236}">
                <a16:creationId xmlns:a16="http://schemas.microsoft.com/office/drawing/2014/main" id="{CA2D2C0D-BD5B-9FA8-F0C8-B8936DC8F20D}"/>
              </a:ext>
            </a:extLst>
          </p:cNvPr>
          <p:cNvSpPr>
            <a:spLocks noGrp="1"/>
          </p:cNvSpPr>
          <p:nvPr>
            <p:ph idx="1"/>
          </p:nvPr>
        </p:nvSpPr>
        <p:spPr/>
        <p:txBody>
          <a:bodyPr/>
          <a:lstStyle/>
          <a:p>
            <a:endParaRPr lang="en-CA" dirty="0"/>
          </a:p>
        </p:txBody>
      </p:sp>
      <p:pic>
        <p:nvPicPr>
          <p:cNvPr id="9" name="Picture 8">
            <a:extLst>
              <a:ext uri="{FF2B5EF4-FFF2-40B4-BE49-F238E27FC236}">
                <a16:creationId xmlns:a16="http://schemas.microsoft.com/office/drawing/2014/main" id="{FA2D4C39-07CC-EB5E-49B7-36F4C9A51441}"/>
              </a:ext>
            </a:extLst>
          </p:cNvPr>
          <p:cNvPicPr>
            <a:picLocks noChangeAspect="1"/>
          </p:cNvPicPr>
          <p:nvPr/>
        </p:nvPicPr>
        <p:blipFill>
          <a:blip r:embed="rId2"/>
          <a:stretch>
            <a:fillRect/>
          </a:stretch>
        </p:blipFill>
        <p:spPr>
          <a:xfrm>
            <a:off x="3416901" y="1749056"/>
            <a:ext cx="5137778" cy="4502888"/>
          </a:xfrm>
          <a:prstGeom prst="rect">
            <a:avLst/>
          </a:prstGeom>
        </p:spPr>
      </p:pic>
    </p:spTree>
    <p:extLst>
      <p:ext uri="{BB962C8B-B14F-4D97-AF65-F5344CB8AC3E}">
        <p14:creationId xmlns:p14="http://schemas.microsoft.com/office/powerpoint/2010/main" val="2437070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9949-6153-645E-40ED-AF9F7A1CD995}"/>
              </a:ext>
            </a:extLst>
          </p:cNvPr>
          <p:cNvSpPr>
            <a:spLocks noGrp="1"/>
          </p:cNvSpPr>
          <p:nvPr>
            <p:ph type="title"/>
          </p:nvPr>
        </p:nvSpPr>
        <p:spPr/>
        <p:txBody>
          <a:bodyPr/>
          <a:lstStyle/>
          <a:p>
            <a:r>
              <a:rPr lang="en-CA" dirty="0" err="1"/>
              <a:t>Plotly</a:t>
            </a:r>
            <a:r>
              <a:rPr lang="en-CA" dirty="0"/>
              <a:t> dash app</a:t>
            </a:r>
          </a:p>
        </p:txBody>
      </p:sp>
      <p:sp>
        <p:nvSpPr>
          <p:cNvPr id="3" name="Text Placeholder 2">
            <a:extLst>
              <a:ext uri="{FF2B5EF4-FFF2-40B4-BE49-F238E27FC236}">
                <a16:creationId xmlns:a16="http://schemas.microsoft.com/office/drawing/2014/main" id="{68241A2F-4CE1-C059-A1FB-BCEBDBB47631}"/>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745991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5829-10EC-BDB1-1AA4-F7AC16EF0012}"/>
              </a:ext>
            </a:extLst>
          </p:cNvPr>
          <p:cNvSpPr>
            <a:spLocks noGrp="1"/>
          </p:cNvSpPr>
          <p:nvPr>
            <p:ph type="title"/>
          </p:nvPr>
        </p:nvSpPr>
        <p:spPr/>
        <p:txBody>
          <a:bodyPr/>
          <a:lstStyle/>
          <a:p>
            <a:r>
              <a:rPr lang="en-CA" dirty="0"/>
              <a:t>Pie chart for all sites </a:t>
            </a:r>
          </a:p>
        </p:txBody>
      </p:sp>
      <p:pic>
        <p:nvPicPr>
          <p:cNvPr id="4" name="Content Placeholder 3">
            <a:extLst>
              <a:ext uri="{FF2B5EF4-FFF2-40B4-BE49-F238E27FC236}">
                <a16:creationId xmlns:a16="http://schemas.microsoft.com/office/drawing/2014/main" id="{B9BAB547-1D97-B71A-6F76-2DBDB6705447}"/>
              </a:ext>
            </a:extLst>
          </p:cNvPr>
          <p:cNvPicPr>
            <a:picLocks noGrp="1" noChangeAspect="1"/>
          </p:cNvPicPr>
          <p:nvPr>
            <p:ph idx="1"/>
          </p:nvPr>
        </p:nvPicPr>
        <p:blipFill>
          <a:blip r:embed="rId2"/>
          <a:stretch>
            <a:fillRect/>
          </a:stretch>
        </p:blipFill>
        <p:spPr>
          <a:xfrm>
            <a:off x="3153905" y="2120900"/>
            <a:ext cx="5890540" cy="4051300"/>
          </a:xfrm>
          <a:prstGeom prst="rect">
            <a:avLst/>
          </a:prstGeom>
        </p:spPr>
      </p:pic>
    </p:spTree>
    <p:extLst>
      <p:ext uri="{BB962C8B-B14F-4D97-AF65-F5344CB8AC3E}">
        <p14:creationId xmlns:p14="http://schemas.microsoft.com/office/powerpoint/2010/main" val="1098495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7E7F-17FB-E75F-5B48-3AAFACF3BEE4}"/>
              </a:ext>
            </a:extLst>
          </p:cNvPr>
          <p:cNvSpPr>
            <a:spLocks noGrp="1"/>
          </p:cNvSpPr>
          <p:nvPr>
            <p:ph type="title"/>
          </p:nvPr>
        </p:nvSpPr>
        <p:spPr/>
        <p:txBody>
          <a:bodyPr>
            <a:normAutofit/>
          </a:bodyPr>
          <a:lstStyle/>
          <a:p>
            <a:r>
              <a:rPr lang="en-CA" sz="2800" dirty="0"/>
              <a:t>Scatter plot of the payload mass with slider </a:t>
            </a:r>
          </a:p>
        </p:txBody>
      </p:sp>
      <p:pic>
        <p:nvPicPr>
          <p:cNvPr id="1026" name="Picture 2">
            <a:extLst>
              <a:ext uri="{FF2B5EF4-FFF2-40B4-BE49-F238E27FC236}">
                <a16:creationId xmlns:a16="http://schemas.microsoft.com/office/drawing/2014/main" id="{62CA0440-8BB7-024B-BF66-A85555B968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93427" y="2120900"/>
            <a:ext cx="6611496"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676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Project background and context</a:t>
            </a:r>
          </a:p>
          <a:p>
            <a:pPr marL="457200" lvl="1" indent="0">
              <a:buNone/>
            </a:pPr>
            <a:r>
              <a:rPr lang="en-US" sz="1800" dirty="0"/>
              <a:t>SpaceX is one of the most successful space exploration companies in the world, one of the reasons for that is that they advertise Falcon 9 rocket launches on  their website with a cost of 62 million dollars; other providers cost upwards of 165 million dollars each, much of the savings is because SpaceX can reuse the first stage. Therefore, if we can determine if the first stage will land, we can determine the cost of a launch. Spaces X’s Falcon 9 launch like regular rockets.</a:t>
            </a:r>
          </a:p>
          <a:p>
            <a:r>
              <a:rPr lang="en-US" sz="2200" dirty="0"/>
              <a:t>Problems to be answered</a:t>
            </a:r>
          </a:p>
          <a:p>
            <a:pPr lvl="1"/>
            <a:r>
              <a:rPr lang="en-US" sz="1800" dirty="0"/>
              <a:t>How do things like payload mass, launch site, and orbits affect the success of a first stage landing?</a:t>
            </a:r>
          </a:p>
          <a:p>
            <a:pPr lvl="1"/>
            <a:r>
              <a:rPr lang="en-US" sz="1800" dirty="0"/>
              <a:t>Does the success rate change from year to year?</a:t>
            </a:r>
          </a:p>
          <a:p>
            <a:pPr lvl="1"/>
            <a:r>
              <a:rPr lang="en-US" sz="1800" dirty="0"/>
              <a:t>What is the best algorithm to be used for binary classification in our case?</a:t>
            </a:r>
          </a:p>
        </p:txBody>
      </p:sp>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32A7-3011-36BB-8CBB-088B693E5031}"/>
              </a:ext>
            </a:extLst>
          </p:cNvPr>
          <p:cNvSpPr>
            <a:spLocks noGrp="1"/>
          </p:cNvSpPr>
          <p:nvPr>
            <p:ph type="title"/>
          </p:nvPr>
        </p:nvSpPr>
        <p:spPr/>
        <p:txBody>
          <a:bodyPr/>
          <a:lstStyle/>
          <a:p>
            <a:r>
              <a:rPr lang="en-CA" dirty="0"/>
              <a:t>Pie chart for CCAFS LC-40</a:t>
            </a:r>
          </a:p>
        </p:txBody>
      </p:sp>
      <p:pic>
        <p:nvPicPr>
          <p:cNvPr id="2050" name="Picture 2">
            <a:extLst>
              <a:ext uri="{FF2B5EF4-FFF2-40B4-BE49-F238E27FC236}">
                <a16:creationId xmlns:a16="http://schemas.microsoft.com/office/drawing/2014/main" id="{11305322-574A-8B42-AD09-53C72EDF39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59079" y="2120900"/>
            <a:ext cx="6080191"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652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8C-9F75-E442-816F-D3DD35B0A454}"/>
              </a:ext>
            </a:extLst>
          </p:cNvPr>
          <p:cNvSpPr>
            <a:spLocks noGrp="1"/>
          </p:cNvSpPr>
          <p:nvPr>
            <p:ph type="title"/>
          </p:nvPr>
        </p:nvSpPr>
        <p:spPr/>
        <p:txBody>
          <a:bodyPr/>
          <a:lstStyle/>
          <a:p>
            <a:r>
              <a:rPr lang="en-CA" dirty="0"/>
              <a:t>Predictive analysis</a:t>
            </a:r>
          </a:p>
        </p:txBody>
      </p:sp>
      <p:sp>
        <p:nvSpPr>
          <p:cNvPr id="3" name="Text Placeholder 2">
            <a:extLst>
              <a:ext uri="{FF2B5EF4-FFF2-40B4-BE49-F238E27FC236}">
                <a16:creationId xmlns:a16="http://schemas.microsoft.com/office/drawing/2014/main" id="{80CC1576-F0F1-23BE-D9A9-032D294ED48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497360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E62F-8E81-45C3-9D54-A1335459275A}"/>
              </a:ext>
            </a:extLst>
          </p:cNvPr>
          <p:cNvSpPr>
            <a:spLocks noGrp="1"/>
          </p:cNvSpPr>
          <p:nvPr>
            <p:ph type="title"/>
          </p:nvPr>
        </p:nvSpPr>
        <p:spPr/>
        <p:txBody>
          <a:bodyPr/>
          <a:lstStyle/>
          <a:p>
            <a:endParaRPr lang="en-CA" dirty="0"/>
          </a:p>
        </p:txBody>
      </p:sp>
      <p:pic>
        <p:nvPicPr>
          <p:cNvPr id="5" name="Content Placeholder 4">
            <a:extLst>
              <a:ext uri="{FF2B5EF4-FFF2-40B4-BE49-F238E27FC236}">
                <a16:creationId xmlns:a16="http://schemas.microsoft.com/office/drawing/2014/main" id="{227B0718-F102-2FF0-8A97-051E7A137A1C}"/>
              </a:ext>
            </a:extLst>
          </p:cNvPr>
          <p:cNvPicPr>
            <a:picLocks noGrp="1" noChangeAspect="1"/>
          </p:cNvPicPr>
          <p:nvPr>
            <p:ph idx="1"/>
          </p:nvPr>
        </p:nvPicPr>
        <p:blipFill>
          <a:blip r:embed="rId2"/>
          <a:stretch>
            <a:fillRect/>
          </a:stretch>
        </p:blipFill>
        <p:spPr>
          <a:xfrm>
            <a:off x="1069975" y="2780236"/>
            <a:ext cx="10058400" cy="2732628"/>
          </a:xfrm>
        </p:spPr>
      </p:pic>
    </p:spTree>
    <p:extLst>
      <p:ext uri="{BB962C8B-B14F-4D97-AF65-F5344CB8AC3E}">
        <p14:creationId xmlns:p14="http://schemas.microsoft.com/office/powerpoint/2010/main" val="3842232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0CA4-977D-51C9-7128-3C0C8D9D220D}"/>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E787C018-5652-E02C-404F-CEC5EFC9B4A3}"/>
              </a:ext>
            </a:extLst>
          </p:cNvPr>
          <p:cNvPicPr>
            <a:picLocks noGrp="1" noChangeAspect="1"/>
          </p:cNvPicPr>
          <p:nvPr>
            <p:ph idx="1"/>
          </p:nvPr>
        </p:nvPicPr>
        <p:blipFill>
          <a:blip r:embed="rId2"/>
          <a:stretch>
            <a:fillRect/>
          </a:stretch>
        </p:blipFill>
        <p:spPr>
          <a:xfrm>
            <a:off x="1069975" y="2770989"/>
            <a:ext cx="10058400" cy="2751122"/>
          </a:xfrm>
        </p:spPr>
      </p:pic>
    </p:spTree>
    <p:extLst>
      <p:ext uri="{BB962C8B-B14F-4D97-AF65-F5344CB8AC3E}">
        <p14:creationId xmlns:p14="http://schemas.microsoft.com/office/powerpoint/2010/main" val="391801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66E2-4C64-75BB-2ED0-CCB742544D33}"/>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4154F48F-280F-A188-9F14-ADBF3A1073A8}"/>
              </a:ext>
            </a:extLst>
          </p:cNvPr>
          <p:cNvPicPr>
            <a:picLocks noGrp="1" noChangeAspect="1"/>
          </p:cNvPicPr>
          <p:nvPr>
            <p:ph idx="1"/>
          </p:nvPr>
        </p:nvPicPr>
        <p:blipFill>
          <a:blip r:embed="rId2"/>
          <a:stretch>
            <a:fillRect/>
          </a:stretch>
        </p:blipFill>
        <p:spPr>
          <a:xfrm>
            <a:off x="1069975" y="2595777"/>
            <a:ext cx="10058400" cy="3101545"/>
          </a:xfrm>
        </p:spPr>
      </p:pic>
    </p:spTree>
    <p:extLst>
      <p:ext uri="{BB962C8B-B14F-4D97-AF65-F5344CB8AC3E}">
        <p14:creationId xmlns:p14="http://schemas.microsoft.com/office/powerpoint/2010/main" val="3939841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25F82-8A1A-3F42-060B-56998BB334DC}"/>
              </a:ext>
            </a:extLst>
          </p:cNvPr>
          <p:cNvSpPr>
            <a:spLocks noGrp="1"/>
          </p:cNvSpPr>
          <p:nvPr>
            <p:ph type="title"/>
          </p:nvPr>
        </p:nvSpPr>
        <p:spPr/>
        <p:txBody>
          <a:bodyPr/>
          <a:lstStyle/>
          <a:p>
            <a:endParaRPr lang="en-CA" dirty="0"/>
          </a:p>
        </p:txBody>
      </p:sp>
      <p:pic>
        <p:nvPicPr>
          <p:cNvPr id="5" name="Content Placeholder 4">
            <a:extLst>
              <a:ext uri="{FF2B5EF4-FFF2-40B4-BE49-F238E27FC236}">
                <a16:creationId xmlns:a16="http://schemas.microsoft.com/office/drawing/2014/main" id="{9EE069BF-30A7-5485-6F34-030020148878}"/>
              </a:ext>
            </a:extLst>
          </p:cNvPr>
          <p:cNvPicPr>
            <a:picLocks noGrp="1" noChangeAspect="1"/>
          </p:cNvPicPr>
          <p:nvPr>
            <p:ph idx="1"/>
          </p:nvPr>
        </p:nvPicPr>
        <p:blipFill>
          <a:blip r:embed="rId2"/>
          <a:stretch>
            <a:fillRect/>
          </a:stretch>
        </p:blipFill>
        <p:spPr>
          <a:xfrm>
            <a:off x="2491697" y="2120900"/>
            <a:ext cx="7214955" cy="4051300"/>
          </a:xfrm>
        </p:spPr>
      </p:pic>
    </p:spTree>
    <p:extLst>
      <p:ext uri="{BB962C8B-B14F-4D97-AF65-F5344CB8AC3E}">
        <p14:creationId xmlns:p14="http://schemas.microsoft.com/office/powerpoint/2010/main" val="2790844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DBA1-37C6-BC30-3BE8-D6A718D7B52D}"/>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3FC4BAEB-2487-8FC3-FC2F-4B38B1131E86}"/>
              </a:ext>
            </a:extLst>
          </p:cNvPr>
          <p:cNvPicPr>
            <a:picLocks noGrp="1" noChangeAspect="1"/>
          </p:cNvPicPr>
          <p:nvPr>
            <p:ph idx="1"/>
          </p:nvPr>
        </p:nvPicPr>
        <p:blipFill>
          <a:blip r:embed="rId2"/>
          <a:stretch>
            <a:fillRect/>
          </a:stretch>
        </p:blipFill>
        <p:spPr>
          <a:xfrm>
            <a:off x="3645671" y="2120900"/>
            <a:ext cx="4907008" cy="4051300"/>
          </a:xfrm>
        </p:spPr>
      </p:pic>
    </p:spTree>
    <p:extLst>
      <p:ext uri="{BB962C8B-B14F-4D97-AF65-F5344CB8AC3E}">
        <p14:creationId xmlns:p14="http://schemas.microsoft.com/office/powerpoint/2010/main" val="618519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D884-833C-1D03-702C-1D0744EFDA9E}"/>
              </a:ext>
            </a:extLst>
          </p:cNvPr>
          <p:cNvSpPr>
            <a:spLocks noGrp="1"/>
          </p:cNvSpPr>
          <p:nvPr>
            <p:ph type="title"/>
          </p:nvPr>
        </p:nvSpPr>
        <p:spPr/>
        <p:txBody>
          <a:bodyPr/>
          <a:lstStyle/>
          <a:p>
            <a:endParaRPr lang="en-CA"/>
          </a:p>
        </p:txBody>
      </p:sp>
      <p:pic>
        <p:nvPicPr>
          <p:cNvPr id="5" name="Content Placeholder 4">
            <a:extLst>
              <a:ext uri="{FF2B5EF4-FFF2-40B4-BE49-F238E27FC236}">
                <a16:creationId xmlns:a16="http://schemas.microsoft.com/office/drawing/2014/main" id="{AB027C66-CA21-FEEE-D251-8F84AAFA97CE}"/>
              </a:ext>
            </a:extLst>
          </p:cNvPr>
          <p:cNvPicPr>
            <a:picLocks noGrp="1" noChangeAspect="1"/>
          </p:cNvPicPr>
          <p:nvPr>
            <p:ph idx="1"/>
          </p:nvPr>
        </p:nvPicPr>
        <p:blipFill>
          <a:blip r:embed="rId2"/>
          <a:stretch>
            <a:fillRect/>
          </a:stretch>
        </p:blipFill>
        <p:spPr>
          <a:xfrm>
            <a:off x="3550491" y="2120900"/>
            <a:ext cx="5097368" cy="4051300"/>
          </a:xfrm>
        </p:spPr>
      </p:pic>
    </p:spTree>
    <p:extLst>
      <p:ext uri="{BB962C8B-B14F-4D97-AF65-F5344CB8AC3E}">
        <p14:creationId xmlns:p14="http://schemas.microsoft.com/office/powerpoint/2010/main" val="2995777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CONCLUSION</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In conclusion, by analyzing this data and manipulating it with various methods we can see which parameters and other affects can lead to success and failure in a SpaceX launch</a:t>
            </a: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285075" y="1825625"/>
            <a:ext cx="7068725" cy="4351338"/>
          </a:xfrm>
        </p:spPr>
        <p:txBody>
          <a:bodyPr>
            <a:normAutofit/>
          </a:bodyPr>
          <a:lstStyle/>
          <a:p>
            <a:r>
              <a:rPr lang="en-US" sz="2200" dirty="0"/>
              <a:t>Data collection methodology</a:t>
            </a:r>
          </a:p>
          <a:p>
            <a:pPr lvl="1"/>
            <a:r>
              <a:rPr lang="en-US" sz="1800" dirty="0"/>
              <a:t>The SpaceX rest API</a:t>
            </a:r>
          </a:p>
          <a:p>
            <a:pPr lvl="1"/>
            <a:r>
              <a:rPr lang="en-US" sz="1800" dirty="0"/>
              <a:t>Web scraping Wikipedia</a:t>
            </a:r>
          </a:p>
          <a:p>
            <a:r>
              <a:rPr lang="en-US" sz="2200" dirty="0"/>
              <a:t>Data Wrangling methodology</a:t>
            </a:r>
          </a:p>
          <a:p>
            <a:pPr lvl="1"/>
            <a:r>
              <a:rPr lang="en-US" sz="1800" dirty="0"/>
              <a:t>Filtering data</a:t>
            </a:r>
          </a:p>
          <a:p>
            <a:pPr lvl="1"/>
            <a:r>
              <a:rPr lang="en-US" sz="1800" dirty="0"/>
              <a:t>Dropping or modifying missing values</a:t>
            </a:r>
          </a:p>
          <a:p>
            <a:pPr lvl="1"/>
            <a:r>
              <a:rPr lang="en-US" sz="1800" dirty="0"/>
              <a:t>Using one hot encoding for classification</a:t>
            </a:r>
          </a:p>
          <a:p>
            <a:r>
              <a:rPr lang="en-US" sz="2200" dirty="0"/>
              <a:t>Perform EDA using visualization and SQL</a:t>
            </a:r>
          </a:p>
          <a:p>
            <a:r>
              <a:rPr lang="en-US" sz="2200" dirty="0"/>
              <a:t>Perform interactive visual analytics using classification models</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1B5C-1183-9E69-845F-AD23B84ABDB9}"/>
              </a:ext>
            </a:extLst>
          </p:cNvPr>
          <p:cNvSpPr>
            <a:spLocks noGrp="1"/>
          </p:cNvSpPr>
          <p:nvPr>
            <p:ph type="title"/>
          </p:nvPr>
        </p:nvSpPr>
        <p:spPr/>
        <p:txBody>
          <a:bodyPr/>
          <a:lstStyle/>
          <a:p>
            <a:r>
              <a:rPr lang="en-CA" dirty="0"/>
              <a:t>Data Collection</a:t>
            </a:r>
          </a:p>
        </p:txBody>
      </p:sp>
      <p:sp>
        <p:nvSpPr>
          <p:cNvPr id="3" name="Content Placeholder 2">
            <a:extLst>
              <a:ext uri="{FF2B5EF4-FFF2-40B4-BE49-F238E27FC236}">
                <a16:creationId xmlns:a16="http://schemas.microsoft.com/office/drawing/2014/main" id="{18F826F1-5D9E-3B4F-9693-D0466F8BD489}"/>
              </a:ext>
            </a:extLst>
          </p:cNvPr>
          <p:cNvSpPr>
            <a:spLocks noGrp="1"/>
          </p:cNvSpPr>
          <p:nvPr>
            <p:ph idx="1"/>
          </p:nvPr>
        </p:nvSpPr>
        <p:spPr/>
        <p:txBody>
          <a:bodyPr/>
          <a:lstStyle/>
          <a:p>
            <a:r>
              <a:rPr lang="en-CA" dirty="0"/>
              <a:t>Data was collected from the SpaceX rest API and from Wikipedia using data scraping </a:t>
            </a:r>
          </a:p>
          <a:p>
            <a:pPr lvl="1"/>
            <a:r>
              <a:rPr lang="en-CA" dirty="0"/>
              <a:t>The columns from the Wikipedia web scraping are as follows:</a:t>
            </a:r>
          </a:p>
          <a:p>
            <a:pPr lvl="2"/>
            <a:r>
              <a:rPr lang="en-CA" dirty="0"/>
              <a:t>Flight No., Launch Site, Payload, </a:t>
            </a:r>
            <a:r>
              <a:rPr lang="en-CA" dirty="0" err="1"/>
              <a:t>PayloadMass</a:t>
            </a:r>
            <a:r>
              <a:rPr lang="en-CA" dirty="0"/>
              <a:t>, Orbit, Customer, Launch, Outcome, Version Booster, Booster Landing, Date, Time.</a:t>
            </a:r>
          </a:p>
          <a:p>
            <a:pPr lvl="1"/>
            <a:r>
              <a:rPr lang="en-CA" dirty="0"/>
              <a:t>The columns for the rest API are as follows:</a:t>
            </a:r>
          </a:p>
          <a:p>
            <a:pPr lvl="2"/>
            <a:r>
              <a:rPr lang="en-CA" dirty="0" err="1"/>
              <a:t>FlightNumber</a:t>
            </a:r>
            <a:r>
              <a:rPr lang="en-CA" dirty="0"/>
              <a:t>, Date, </a:t>
            </a:r>
            <a:r>
              <a:rPr lang="en-CA" dirty="0" err="1"/>
              <a:t>BoosterVersion</a:t>
            </a:r>
            <a:r>
              <a:rPr lang="en-CA" dirty="0"/>
              <a:t>, </a:t>
            </a:r>
            <a:r>
              <a:rPr lang="en-CA" dirty="0" err="1"/>
              <a:t>PayloadMass</a:t>
            </a:r>
            <a:r>
              <a:rPr lang="en-CA" dirty="0"/>
              <a:t>, Orbit, </a:t>
            </a:r>
            <a:r>
              <a:rPr lang="en-CA" dirty="0" err="1"/>
              <a:t>LaunchSite</a:t>
            </a:r>
            <a:r>
              <a:rPr lang="en-CA" dirty="0"/>
              <a:t>, Outcome, Flights, </a:t>
            </a:r>
            <a:r>
              <a:rPr lang="en-CA" dirty="0" err="1"/>
              <a:t>GridFins</a:t>
            </a:r>
            <a:r>
              <a:rPr lang="en-CA" dirty="0"/>
              <a:t>, Reused, Legs, </a:t>
            </a:r>
            <a:r>
              <a:rPr lang="en-CA" dirty="0" err="1"/>
              <a:t>LandingPad</a:t>
            </a:r>
            <a:r>
              <a:rPr lang="en-CA" dirty="0"/>
              <a:t>, Block, </a:t>
            </a:r>
            <a:r>
              <a:rPr lang="en-CA" dirty="0" err="1"/>
              <a:t>ReusedCount</a:t>
            </a:r>
            <a:r>
              <a:rPr lang="en-CA" dirty="0"/>
              <a:t>, Serial, Longitude, Latitude.</a:t>
            </a:r>
          </a:p>
          <a:p>
            <a:pPr lvl="2"/>
            <a:endParaRPr lang="en-CA" dirty="0"/>
          </a:p>
          <a:p>
            <a:pPr lvl="3"/>
            <a:endParaRPr lang="en-CA" dirty="0"/>
          </a:p>
        </p:txBody>
      </p:sp>
    </p:spTree>
    <p:extLst>
      <p:ext uri="{BB962C8B-B14F-4D97-AF65-F5344CB8AC3E}">
        <p14:creationId xmlns:p14="http://schemas.microsoft.com/office/powerpoint/2010/main" val="2975909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ABEA-7989-5622-1DA6-A178EAC6EE72}"/>
              </a:ext>
            </a:extLst>
          </p:cNvPr>
          <p:cNvSpPr>
            <a:spLocks noGrp="1"/>
          </p:cNvSpPr>
          <p:nvPr>
            <p:ph type="title"/>
          </p:nvPr>
        </p:nvSpPr>
        <p:spPr/>
        <p:txBody>
          <a:bodyPr/>
          <a:lstStyle/>
          <a:p>
            <a:r>
              <a:rPr lang="en-CA" dirty="0"/>
              <a:t>Data Collection – SpaceX rest API</a:t>
            </a:r>
          </a:p>
        </p:txBody>
      </p:sp>
      <p:sp>
        <p:nvSpPr>
          <p:cNvPr id="3" name="Content Placeholder 2">
            <a:extLst>
              <a:ext uri="{FF2B5EF4-FFF2-40B4-BE49-F238E27FC236}">
                <a16:creationId xmlns:a16="http://schemas.microsoft.com/office/drawing/2014/main" id="{0EFA67C1-59A4-B9C5-5A7A-CAECB112F9AA}"/>
              </a:ext>
            </a:extLst>
          </p:cNvPr>
          <p:cNvSpPr>
            <a:spLocks noGrp="1"/>
          </p:cNvSpPr>
          <p:nvPr>
            <p:ph idx="1"/>
          </p:nvPr>
        </p:nvSpPr>
        <p:spPr/>
        <p:txBody>
          <a:bodyPr/>
          <a:lstStyle/>
          <a:p>
            <a:r>
              <a:rPr lang="en-CA" dirty="0"/>
              <a:t>The steps to collect data from SpaceX’s free rest API are:</a:t>
            </a:r>
          </a:p>
          <a:p>
            <a:pPr lvl="1"/>
            <a:r>
              <a:rPr lang="en-CA" dirty="0"/>
              <a:t>Request API and parse for launch data</a:t>
            </a:r>
          </a:p>
          <a:p>
            <a:pPr lvl="1"/>
            <a:r>
              <a:rPr lang="en-CA" dirty="0"/>
              <a:t>Filter data down to just the falcon 9 launches</a:t>
            </a:r>
          </a:p>
          <a:p>
            <a:pPr lvl="1"/>
            <a:r>
              <a:rPr lang="en-CA" dirty="0"/>
              <a:t>Replace missing values to fill out the dataset</a:t>
            </a:r>
          </a:p>
          <a:p>
            <a:pPr lvl="1"/>
            <a:r>
              <a:rPr lang="en-CA" dirty="0" err="1"/>
              <a:t>Url</a:t>
            </a:r>
            <a:r>
              <a:rPr lang="en-CA" dirty="0"/>
              <a:t> for more detail on the data collection process https://github.com/chrisatkinson16/IBM-Applied-Data-Science-Capstone/blob/main/jupyter-labs-spacex-data-collection-api-final.ipynb</a:t>
            </a:r>
          </a:p>
          <a:p>
            <a:pPr marL="457200" lvl="1" indent="0">
              <a:buNone/>
            </a:pPr>
            <a:endParaRPr lang="en-CA" dirty="0"/>
          </a:p>
        </p:txBody>
      </p:sp>
    </p:spTree>
    <p:extLst>
      <p:ext uri="{BB962C8B-B14F-4D97-AF65-F5344CB8AC3E}">
        <p14:creationId xmlns:p14="http://schemas.microsoft.com/office/powerpoint/2010/main" val="122849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DB95-78AD-C99F-5AD5-8BF79D7FE00B}"/>
              </a:ext>
            </a:extLst>
          </p:cNvPr>
          <p:cNvSpPr>
            <a:spLocks noGrp="1"/>
          </p:cNvSpPr>
          <p:nvPr>
            <p:ph type="title"/>
          </p:nvPr>
        </p:nvSpPr>
        <p:spPr/>
        <p:txBody>
          <a:bodyPr/>
          <a:lstStyle/>
          <a:p>
            <a:r>
              <a:rPr lang="en-CA" dirty="0"/>
              <a:t>Data Collection – Wikipedia</a:t>
            </a:r>
          </a:p>
        </p:txBody>
      </p:sp>
      <p:sp>
        <p:nvSpPr>
          <p:cNvPr id="3" name="Content Placeholder 2">
            <a:extLst>
              <a:ext uri="{FF2B5EF4-FFF2-40B4-BE49-F238E27FC236}">
                <a16:creationId xmlns:a16="http://schemas.microsoft.com/office/drawing/2014/main" id="{2FFE97C7-1DFC-595C-2E85-AF2C64A7FB5F}"/>
              </a:ext>
            </a:extLst>
          </p:cNvPr>
          <p:cNvSpPr>
            <a:spLocks noGrp="1"/>
          </p:cNvSpPr>
          <p:nvPr>
            <p:ph idx="1"/>
          </p:nvPr>
        </p:nvSpPr>
        <p:spPr/>
        <p:txBody>
          <a:bodyPr/>
          <a:lstStyle/>
          <a:p>
            <a:r>
              <a:rPr lang="en-CA" dirty="0"/>
              <a:t>Wikipedia also has some data on SpaceX launches that might be useful so to get that data in a format we need, we use web scraping</a:t>
            </a:r>
          </a:p>
          <a:p>
            <a:pPr lvl="1"/>
            <a:r>
              <a:rPr lang="en-CA" dirty="0"/>
              <a:t>Request data from Wikipedia</a:t>
            </a:r>
          </a:p>
          <a:p>
            <a:pPr lvl="1"/>
            <a:r>
              <a:rPr lang="en-CA" dirty="0"/>
              <a:t>Create a beautiful soup object out of the HTML response</a:t>
            </a:r>
          </a:p>
          <a:p>
            <a:pPr lvl="1"/>
            <a:r>
              <a:rPr lang="en-CA" dirty="0"/>
              <a:t>Extract column names and parse the table to collect the data</a:t>
            </a:r>
          </a:p>
          <a:p>
            <a:pPr lvl="1"/>
            <a:r>
              <a:rPr lang="en-CA" dirty="0"/>
              <a:t>Build a dictionary using the collected data and then creating a data frame from that</a:t>
            </a:r>
          </a:p>
          <a:p>
            <a:pPr lvl="1"/>
            <a:r>
              <a:rPr lang="en-CA" dirty="0"/>
              <a:t>Export it to a .csv file </a:t>
            </a:r>
          </a:p>
          <a:p>
            <a:pPr lvl="1"/>
            <a:r>
              <a:rPr lang="en-CA" dirty="0"/>
              <a:t>https://github.com/chrisatkinson16/IBM-Applied-Data-Science-Capstone/blob/main/jupyter-labs-webscraping-final.ipynb</a:t>
            </a:r>
          </a:p>
        </p:txBody>
      </p:sp>
    </p:spTree>
    <p:extLst>
      <p:ext uri="{BB962C8B-B14F-4D97-AF65-F5344CB8AC3E}">
        <p14:creationId xmlns:p14="http://schemas.microsoft.com/office/powerpoint/2010/main" val="375327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917B-4931-1B4E-5E13-58BF1D2CD90C}"/>
              </a:ext>
            </a:extLst>
          </p:cNvPr>
          <p:cNvSpPr>
            <a:spLocks noGrp="1"/>
          </p:cNvSpPr>
          <p:nvPr>
            <p:ph type="title"/>
          </p:nvPr>
        </p:nvSpPr>
        <p:spPr/>
        <p:txBody>
          <a:bodyPr/>
          <a:lstStyle/>
          <a:p>
            <a:r>
              <a:rPr lang="en-CA" dirty="0"/>
              <a:t>Data Wrangling</a:t>
            </a:r>
          </a:p>
        </p:txBody>
      </p:sp>
      <p:sp>
        <p:nvSpPr>
          <p:cNvPr id="3" name="Content Placeholder 2">
            <a:extLst>
              <a:ext uri="{FF2B5EF4-FFF2-40B4-BE49-F238E27FC236}">
                <a16:creationId xmlns:a16="http://schemas.microsoft.com/office/drawing/2014/main" id="{6DD7AB19-407A-9FF5-5CFB-FEA622F2CAA2}"/>
              </a:ext>
            </a:extLst>
          </p:cNvPr>
          <p:cNvSpPr>
            <a:spLocks noGrp="1"/>
          </p:cNvSpPr>
          <p:nvPr>
            <p:ph idx="1"/>
          </p:nvPr>
        </p:nvSpPr>
        <p:spPr/>
        <p:txBody>
          <a:bodyPr/>
          <a:lstStyle/>
          <a:p>
            <a:r>
              <a:rPr lang="en-CA" dirty="0"/>
              <a:t>In the dataset several of the cases where the booster did not land successfully, this is where EDA comes in and we analyse the dataset to convert failures and successes into training labels 1 for success and 0 for failure</a:t>
            </a:r>
          </a:p>
          <a:p>
            <a:r>
              <a:rPr lang="en-CA" dirty="0"/>
              <a:t>https://github.com/chrisatkinson16/IBM-Applied-Data-Science-Capstone/blob/main/labs-jupyter-spacex-Data%20wrangling-final.ipynb </a:t>
            </a:r>
          </a:p>
        </p:txBody>
      </p:sp>
    </p:spTree>
    <p:extLst>
      <p:ext uri="{BB962C8B-B14F-4D97-AF65-F5344CB8AC3E}">
        <p14:creationId xmlns:p14="http://schemas.microsoft.com/office/powerpoint/2010/main" val="8340553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512</TotalTime>
  <Words>1232</Words>
  <Application>Microsoft Office PowerPoint</Application>
  <PresentationFormat>Widescreen</PresentationFormat>
  <Paragraphs>133</Paragraphs>
  <Slides>48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-apple-system</vt:lpstr>
      <vt:lpstr>Arial</vt:lpstr>
      <vt:lpstr>Calibri</vt:lpstr>
      <vt:lpstr>IBM Plex Mono Text</vt:lpstr>
      <vt:lpstr>Rockwell</vt:lpstr>
      <vt:lpstr>Rockwell Condensed</vt:lpstr>
      <vt:lpstr>Wingdings</vt:lpstr>
      <vt:lpstr>Wood Type</vt:lpstr>
      <vt:lpstr>IBM Data Science Capstone Project </vt:lpstr>
      <vt:lpstr>OUTLINE</vt:lpstr>
      <vt:lpstr>EXECUTIVE SUMMARY</vt:lpstr>
      <vt:lpstr>INTRODUCTION</vt:lpstr>
      <vt:lpstr>METHODOLOGY</vt:lpstr>
      <vt:lpstr>Data Collection</vt:lpstr>
      <vt:lpstr>Data Collection – SpaceX rest API</vt:lpstr>
      <vt:lpstr>Data Collection – Wikipedia</vt:lpstr>
      <vt:lpstr>Data Wrangling</vt:lpstr>
      <vt:lpstr>EDA with data visualization</vt:lpstr>
      <vt:lpstr>EDA with SQL</vt:lpstr>
      <vt:lpstr>Interactive maps with folium</vt:lpstr>
      <vt:lpstr>Dashboards with Plotly dash</vt:lpstr>
      <vt:lpstr>Predictive analysis (ML)</vt:lpstr>
      <vt:lpstr>Results</vt:lpstr>
      <vt:lpstr>EDA with visualization</vt:lpstr>
      <vt:lpstr>Flight Number vs Launch site </vt:lpstr>
      <vt:lpstr>Payload Mass vs Launch Site</vt:lpstr>
      <vt:lpstr>Success rate vs orbit type</vt:lpstr>
      <vt:lpstr>Flight Number vs Orbit</vt:lpstr>
      <vt:lpstr>Payload Mass vs Orbit </vt:lpstr>
      <vt:lpstr>Launch success yearly trend </vt:lpstr>
      <vt:lpstr>EDA with SQL</vt:lpstr>
      <vt:lpstr>Launch site names </vt:lpstr>
      <vt:lpstr>Launch site names that begin with ‘CCA’</vt:lpstr>
      <vt:lpstr>Payload mass carried by NASA (CRS) boosters </vt:lpstr>
      <vt:lpstr>Average payload mass carried by booster version ‘F9 v1.1’</vt:lpstr>
      <vt:lpstr>Date of the first successful landing using a ground pad</vt:lpstr>
      <vt:lpstr>Names of the boosters who have success in drone ship and have payload mass between 4000 and 6000 kg</vt:lpstr>
      <vt:lpstr>Total number of successful and failed missions </vt:lpstr>
      <vt:lpstr>Names of boosters which have carried the maximum payload</vt:lpstr>
      <vt:lpstr>Failed landings between 2010-06-04 and 2017-03-20, in descending order </vt:lpstr>
      <vt:lpstr>Interactive maps with folium</vt:lpstr>
      <vt:lpstr>Map of all launch sites </vt:lpstr>
      <vt:lpstr>Map with all failed and succeeded launches marked </vt:lpstr>
      <vt:lpstr>Map with the distance between launch site and proximities</vt:lpstr>
      <vt:lpstr>Plotly dash app</vt:lpstr>
      <vt:lpstr>Pie chart for all sites </vt:lpstr>
      <vt:lpstr>Scatter plot of the payload mass with slider </vt:lpstr>
      <vt:lpstr>Pie chart for CCAFS LC-40</vt:lpstr>
      <vt:lpstr>Predictive analysis</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Chris Atkinson</cp:lastModifiedBy>
  <cp:revision>18</cp:revision>
  <dcterms:created xsi:type="dcterms:W3CDTF">2020-10-28T18:29:43Z</dcterms:created>
  <dcterms:modified xsi:type="dcterms:W3CDTF">2023-02-06T09:00:01Z</dcterms:modified>
</cp:coreProperties>
</file>